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7"/>
  </p:notesMasterIdLst>
  <p:sldIdLst>
    <p:sldId id="276" r:id="rId2"/>
    <p:sldId id="305" r:id="rId3"/>
    <p:sldId id="333" r:id="rId4"/>
    <p:sldId id="256" r:id="rId5"/>
    <p:sldId id="257" r:id="rId6"/>
    <p:sldId id="258" r:id="rId7"/>
    <p:sldId id="259" r:id="rId8"/>
    <p:sldId id="260" r:id="rId9"/>
    <p:sldId id="279" r:id="rId10"/>
    <p:sldId id="261" r:id="rId11"/>
    <p:sldId id="266" r:id="rId12"/>
    <p:sldId id="263" r:id="rId13"/>
    <p:sldId id="264" r:id="rId14"/>
    <p:sldId id="265" r:id="rId15"/>
    <p:sldId id="268" r:id="rId16"/>
    <p:sldId id="269" r:id="rId17"/>
    <p:sldId id="270" r:id="rId18"/>
    <p:sldId id="271" r:id="rId19"/>
    <p:sldId id="272" r:id="rId20"/>
    <p:sldId id="284" r:id="rId21"/>
    <p:sldId id="273" r:id="rId22"/>
    <p:sldId id="274" r:id="rId23"/>
    <p:sldId id="275" r:id="rId24"/>
    <p:sldId id="285" r:id="rId25"/>
    <p:sldId id="290" r:id="rId26"/>
    <p:sldId id="291" r:id="rId27"/>
    <p:sldId id="292" r:id="rId28"/>
    <p:sldId id="293" r:id="rId29"/>
    <p:sldId id="304" r:id="rId30"/>
    <p:sldId id="294" r:id="rId31"/>
    <p:sldId id="295" r:id="rId32"/>
    <p:sldId id="296" r:id="rId33"/>
    <p:sldId id="297" r:id="rId34"/>
    <p:sldId id="306" r:id="rId35"/>
    <p:sldId id="332" r:id="rId36"/>
    <p:sldId id="331" r:id="rId37"/>
    <p:sldId id="307" r:id="rId38"/>
    <p:sldId id="308" r:id="rId39"/>
    <p:sldId id="309" r:id="rId40"/>
    <p:sldId id="310" r:id="rId41"/>
    <p:sldId id="311" r:id="rId42"/>
    <p:sldId id="335" r:id="rId43"/>
    <p:sldId id="312" r:id="rId44"/>
    <p:sldId id="334" r:id="rId45"/>
    <p:sldId id="336" r:id="rId46"/>
    <p:sldId id="339" r:id="rId47"/>
    <p:sldId id="340" r:id="rId48"/>
    <p:sldId id="341" r:id="rId49"/>
    <p:sldId id="344" r:id="rId50"/>
    <p:sldId id="345" r:id="rId51"/>
    <p:sldId id="365" r:id="rId52"/>
    <p:sldId id="366" r:id="rId53"/>
    <p:sldId id="367" r:id="rId54"/>
    <p:sldId id="337" r:id="rId55"/>
    <p:sldId id="338" r:id="rId56"/>
    <p:sldId id="346" r:id="rId57"/>
    <p:sldId id="368" r:id="rId58"/>
    <p:sldId id="359" r:id="rId59"/>
    <p:sldId id="349" r:id="rId60"/>
    <p:sldId id="350" r:id="rId61"/>
    <p:sldId id="378" r:id="rId62"/>
    <p:sldId id="351" r:id="rId63"/>
    <p:sldId id="379" r:id="rId64"/>
    <p:sldId id="380" r:id="rId65"/>
    <p:sldId id="381" r:id="rId66"/>
    <p:sldId id="374" r:id="rId67"/>
    <p:sldId id="357" r:id="rId68"/>
    <p:sldId id="376" r:id="rId69"/>
    <p:sldId id="315" r:id="rId70"/>
    <p:sldId id="316" r:id="rId71"/>
    <p:sldId id="389" r:id="rId72"/>
    <p:sldId id="372" r:id="rId73"/>
    <p:sldId id="319" r:id="rId74"/>
    <p:sldId id="320" r:id="rId75"/>
    <p:sldId id="383" r:id="rId76"/>
    <p:sldId id="321" r:id="rId77"/>
    <p:sldId id="384" r:id="rId78"/>
    <p:sldId id="323" r:id="rId79"/>
    <p:sldId id="386" r:id="rId80"/>
    <p:sldId id="387" r:id="rId81"/>
    <p:sldId id="325" r:id="rId82"/>
    <p:sldId id="390" r:id="rId83"/>
    <p:sldId id="391" r:id="rId84"/>
    <p:sldId id="277" r:id="rId85"/>
    <p:sldId id="392"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755"/>
    <p:restoredTop sz="94710"/>
  </p:normalViewPr>
  <p:slideViewPr>
    <p:cSldViewPr snapToGrid="0" snapToObjects="1">
      <p:cViewPr varScale="1">
        <p:scale>
          <a:sx n="104" d="100"/>
          <a:sy n="104" d="100"/>
        </p:scale>
        <p:origin x="114" y="174"/>
      </p:cViewPr>
      <p:guideLst/>
    </p:cSldViewPr>
  </p:slideViewPr>
  <p:notesTextViewPr>
    <p:cViewPr>
      <p:scale>
        <a:sx n="1" d="1"/>
        <a:sy n="1" d="1"/>
      </p:scale>
      <p:origin x="0" y="0"/>
    </p:cViewPr>
  </p:notesTextViewPr>
  <p:sorterViewPr>
    <p:cViewPr>
      <p:scale>
        <a:sx n="127" d="100"/>
        <a:sy n="127"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A57176-7880-1C43-9DC3-34CE7D26BF5F}" type="datetimeFigureOut">
              <a:rPr lang="en-US" smtClean="0"/>
              <a:t>9/5/2024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FA8018-82B6-8A4F-8F91-54108182BB84}" type="slidenum">
              <a:rPr lang="en-US" smtClean="0"/>
              <a:t>‹#›</a:t>
            </a:fld>
            <a:endParaRPr lang="en-US"/>
          </a:p>
        </p:txBody>
      </p:sp>
    </p:spTree>
    <p:extLst>
      <p:ext uri="{BB962C8B-B14F-4D97-AF65-F5344CB8AC3E}">
        <p14:creationId xmlns:p14="http://schemas.microsoft.com/office/powerpoint/2010/main" val="133859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fld id="{A0024A63-0CC0-BE42-8580-A5B747F27E9A}" type="slidenum">
              <a:rPr lang="en-US" altLang="en-US"/>
              <a:pPr/>
              <a:t>1</a:t>
            </a:fld>
            <a:endParaRPr lang="en-US" altLang="en-US"/>
          </a:p>
        </p:txBody>
      </p:sp>
    </p:spTree>
    <p:extLst>
      <p:ext uri="{BB962C8B-B14F-4D97-AF65-F5344CB8AC3E}">
        <p14:creationId xmlns:p14="http://schemas.microsoft.com/office/powerpoint/2010/main" val="1023856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2C2D9E3-E531-3345-AFC7-6038601C45F2}" type="datetimeFigureOut">
              <a:rPr lang="en-US" smtClean="0"/>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01DAB-AD95-F04D-8C12-3BD7947C7B96}" type="slidenum">
              <a:rPr lang="en-US" smtClean="0"/>
              <a:t>‹#›</a:t>
            </a:fld>
            <a:endParaRPr lang="en-US"/>
          </a:p>
        </p:txBody>
      </p:sp>
    </p:spTree>
    <p:extLst>
      <p:ext uri="{BB962C8B-B14F-4D97-AF65-F5344CB8AC3E}">
        <p14:creationId xmlns:p14="http://schemas.microsoft.com/office/powerpoint/2010/main" val="963540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C2D9E3-E531-3345-AFC7-6038601C45F2}" type="datetimeFigureOut">
              <a:rPr lang="en-US" smtClean="0"/>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01DAB-AD95-F04D-8C12-3BD7947C7B96}" type="slidenum">
              <a:rPr lang="en-US" smtClean="0"/>
              <a:t>‹#›</a:t>
            </a:fld>
            <a:endParaRPr lang="en-US"/>
          </a:p>
        </p:txBody>
      </p:sp>
    </p:spTree>
    <p:extLst>
      <p:ext uri="{BB962C8B-B14F-4D97-AF65-F5344CB8AC3E}">
        <p14:creationId xmlns:p14="http://schemas.microsoft.com/office/powerpoint/2010/main" val="93960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C2D9E3-E531-3345-AFC7-6038601C45F2}" type="datetimeFigureOut">
              <a:rPr lang="en-US" smtClean="0"/>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01DAB-AD95-F04D-8C12-3BD7947C7B96}" type="slidenum">
              <a:rPr lang="en-US" smtClean="0"/>
              <a:t>‹#›</a:t>
            </a:fld>
            <a:endParaRPr lang="en-US"/>
          </a:p>
        </p:txBody>
      </p:sp>
    </p:spTree>
    <p:extLst>
      <p:ext uri="{BB962C8B-B14F-4D97-AF65-F5344CB8AC3E}">
        <p14:creationId xmlns:p14="http://schemas.microsoft.com/office/powerpoint/2010/main" val="793642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C2D9E3-E531-3345-AFC7-6038601C45F2}" type="datetimeFigureOut">
              <a:rPr lang="en-US" smtClean="0"/>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01DAB-AD95-F04D-8C12-3BD7947C7B96}" type="slidenum">
              <a:rPr lang="en-US" smtClean="0"/>
              <a:t>‹#›</a:t>
            </a:fld>
            <a:endParaRPr lang="en-US"/>
          </a:p>
        </p:txBody>
      </p:sp>
    </p:spTree>
    <p:extLst>
      <p:ext uri="{BB962C8B-B14F-4D97-AF65-F5344CB8AC3E}">
        <p14:creationId xmlns:p14="http://schemas.microsoft.com/office/powerpoint/2010/main" val="1651189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C2D9E3-E531-3345-AFC7-6038601C45F2}" type="datetimeFigureOut">
              <a:rPr lang="en-US" smtClean="0"/>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01DAB-AD95-F04D-8C12-3BD7947C7B96}" type="slidenum">
              <a:rPr lang="en-US" smtClean="0"/>
              <a:t>‹#›</a:t>
            </a:fld>
            <a:endParaRPr lang="en-US"/>
          </a:p>
        </p:txBody>
      </p:sp>
    </p:spTree>
    <p:extLst>
      <p:ext uri="{BB962C8B-B14F-4D97-AF65-F5344CB8AC3E}">
        <p14:creationId xmlns:p14="http://schemas.microsoft.com/office/powerpoint/2010/main" val="1759567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C2D9E3-E531-3345-AFC7-6038601C45F2}" type="datetimeFigureOut">
              <a:rPr lang="en-US" smtClean="0"/>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201DAB-AD95-F04D-8C12-3BD7947C7B96}" type="slidenum">
              <a:rPr lang="en-US" smtClean="0"/>
              <a:t>‹#›</a:t>
            </a:fld>
            <a:endParaRPr lang="en-US"/>
          </a:p>
        </p:txBody>
      </p:sp>
    </p:spTree>
    <p:extLst>
      <p:ext uri="{BB962C8B-B14F-4D97-AF65-F5344CB8AC3E}">
        <p14:creationId xmlns:p14="http://schemas.microsoft.com/office/powerpoint/2010/main" val="57350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C2D9E3-E531-3345-AFC7-6038601C45F2}" type="datetimeFigureOut">
              <a:rPr lang="en-US" smtClean="0"/>
              <a:t>9/5/2024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201DAB-AD95-F04D-8C12-3BD7947C7B96}" type="slidenum">
              <a:rPr lang="en-US" smtClean="0"/>
              <a:t>‹#›</a:t>
            </a:fld>
            <a:endParaRPr lang="en-US"/>
          </a:p>
        </p:txBody>
      </p:sp>
    </p:spTree>
    <p:extLst>
      <p:ext uri="{BB962C8B-B14F-4D97-AF65-F5344CB8AC3E}">
        <p14:creationId xmlns:p14="http://schemas.microsoft.com/office/powerpoint/2010/main" val="1815431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C2D9E3-E531-3345-AFC7-6038601C45F2}" type="datetimeFigureOut">
              <a:rPr lang="en-US" smtClean="0"/>
              <a:t>9/5/2024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201DAB-AD95-F04D-8C12-3BD7947C7B96}" type="slidenum">
              <a:rPr lang="en-US" smtClean="0"/>
              <a:t>‹#›</a:t>
            </a:fld>
            <a:endParaRPr lang="en-US"/>
          </a:p>
        </p:txBody>
      </p:sp>
    </p:spTree>
    <p:extLst>
      <p:ext uri="{BB962C8B-B14F-4D97-AF65-F5344CB8AC3E}">
        <p14:creationId xmlns:p14="http://schemas.microsoft.com/office/powerpoint/2010/main" val="513194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C2D9E3-E531-3345-AFC7-6038601C45F2}" type="datetimeFigureOut">
              <a:rPr lang="en-US" smtClean="0"/>
              <a:t>9/5/2024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201DAB-AD95-F04D-8C12-3BD7947C7B96}" type="slidenum">
              <a:rPr lang="en-US" smtClean="0"/>
              <a:t>‹#›</a:t>
            </a:fld>
            <a:endParaRPr lang="en-US"/>
          </a:p>
        </p:txBody>
      </p:sp>
    </p:spTree>
    <p:extLst>
      <p:ext uri="{BB962C8B-B14F-4D97-AF65-F5344CB8AC3E}">
        <p14:creationId xmlns:p14="http://schemas.microsoft.com/office/powerpoint/2010/main" val="96119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C2D9E3-E531-3345-AFC7-6038601C45F2}" type="datetimeFigureOut">
              <a:rPr lang="en-US" smtClean="0"/>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201DAB-AD95-F04D-8C12-3BD7947C7B96}" type="slidenum">
              <a:rPr lang="en-US" smtClean="0"/>
              <a:t>‹#›</a:t>
            </a:fld>
            <a:endParaRPr lang="en-US"/>
          </a:p>
        </p:txBody>
      </p:sp>
    </p:spTree>
    <p:extLst>
      <p:ext uri="{BB962C8B-B14F-4D97-AF65-F5344CB8AC3E}">
        <p14:creationId xmlns:p14="http://schemas.microsoft.com/office/powerpoint/2010/main" val="1484473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C2D9E3-E531-3345-AFC7-6038601C45F2}" type="datetimeFigureOut">
              <a:rPr lang="en-US" smtClean="0"/>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201DAB-AD95-F04D-8C12-3BD7947C7B96}" type="slidenum">
              <a:rPr lang="en-US" smtClean="0"/>
              <a:t>‹#›</a:t>
            </a:fld>
            <a:endParaRPr lang="en-US"/>
          </a:p>
        </p:txBody>
      </p:sp>
    </p:spTree>
    <p:extLst>
      <p:ext uri="{BB962C8B-B14F-4D97-AF65-F5344CB8AC3E}">
        <p14:creationId xmlns:p14="http://schemas.microsoft.com/office/powerpoint/2010/main" val="88935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C2D9E3-E531-3345-AFC7-6038601C45F2}" type="datetimeFigureOut">
              <a:rPr lang="en-US" smtClean="0"/>
              <a:t>9/5/2024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201DAB-AD95-F04D-8C12-3BD7947C7B96}" type="slidenum">
              <a:rPr lang="en-US" smtClean="0"/>
              <a:t>‹#›</a:t>
            </a:fld>
            <a:endParaRPr lang="en-US"/>
          </a:p>
        </p:txBody>
      </p:sp>
    </p:spTree>
    <p:extLst>
      <p:ext uri="{BB962C8B-B14F-4D97-AF65-F5344CB8AC3E}">
        <p14:creationId xmlns:p14="http://schemas.microsoft.com/office/powerpoint/2010/main" val="1177742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21.tif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tif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image" Target="../media/image25.tif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tiff"/><Relationship Id="rId2" Type="http://schemas.openxmlformats.org/officeDocument/2006/relationships/image" Target="../media/image27.tiff"/><Relationship Id="rId1" Type="http://schemas.openxmlformats.org/officeDocument/2006/relationships/slideLayout" Target="../slideLayouts/slideLayout1.xml"/><Relationship Id="rId6" Type="http://schemas.openxmlformats.org/officeDocument/2006/relationships/image" Target="../media/image31.tiff"/><Relationship Id="rId5" Type="http://schemas.openxmlformats.org/officeDocument/2006/relationships/image" Target="../media/image30.tiff"/><Relationship Id="rId4" Type="http://schemas.openxmlformats.org/officeDocument/2006/relationships/image" Target="../media/image29.tiff"/></Relationships>
</file>

<file path=ppt/slides/_rels/slide34.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tif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tif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tif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tif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tiff"/><Relationship Id="rId2" Type="http://schemas.openxmlformats.org/officeDocument/2006/relationships/image" Target="../media/image45.tiff"/><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46.xml.rels><?xml version="1.0" encoding="UTF-8" standalone="yes"?>
<Relationships xmlns="http://schemas.openxmlformats.org/package/2006/relationships"><Relationship Id="rId2" Type="http://schemas.openxmlformats.org/officeDocument/2006/relationships/image" Target="../media/image48.tif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tiff"/><Relationship Id="rId2" Type="http://schemas.openxmlformats.org/officeDocument/2006/relationships/image" Target="../media/image49.tiff"/><Relationship Id="rId1" Type="http://schemas.openxmlformats.org/officeDocument/2006/relationships/slideLayout" Target="../slideLayouts/slideLayout2.xml"/><Relationship Id="rId4" Type="http://schemas.openxmlformats.org/officeDocument/2006/relationships/hyperlink" Target="https://zing.ncsl.nist.gov/iusr/documents/cifv1.0.ht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1.tif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tif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0.tiff"/><Relationship Id="rId2" Type="http://schemas.openxmlformats.org/officeDocument/2006/relationships/image" Target="../media/image49.tiff"/><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73.xml.rels><?xml version="1.0" encoding="UTF-8" standalone="yes"?>
<Relationships xmlns="http://schemas.openxmlformats.org/package/2006/relationships"><Relationship Id="rId3" Type="http://schemas.openxmlformats.org/officeDocument/2006/relationships/image" Target="../media/image75.tiff"/><Relationship Id="rId2" Type="http://schemas.openxmlformats.org/officeDocument/2006/relationships/image" Target="../media/image74.tif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77.xml.rels><?xml version="1.0" encoding="UTF-8" standalone="yes"?>
<Relationships xmlns="http://schemas.openxmlformats.org/package/2006/relationships"><Relationship Id="rId2" Type="http://schemas.openxmlformats.org/officeDocument/2006/relationships/image" Target="../media/image80.tif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82.tiff"/><Relationship Id="rId2" Type="http://schemas.openxmlformats.org/officeDocument/2006/relationships/hyperlink" Target="mailto:pagreen@umich.edu"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4.tiff"/><Relationship Id="rId2" Type="http://schemas.openxmlformats.org/officeDocument/2006/relationships/image" Target="../media/image83.tif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241300" y="1372970"/>
            <a:ext cx="11950700" cy="1018246"/>
          </a:xfrm>
        </p:spPr>
        <p:txBody>
          <a:bodyPr>
            <a:normAutofit fontScale="90000"/>
          </a:bodyPr>
          <a:lstStyle/>
          <a:p>
            <a:r>
              <a:rPr lang="en-US" altLang="en-US" b="1" dirty="0">
                <a:latin typeface="Arial" charset="0"/>
              </a:rPr>
              <a:t>Selected ISO </a:t>
            </a:r>
            <a:br>
              <a:rPr lang="en-US" altLang="en-US" b="1" dirty="0">
                <a:latin typeface="Arial" charset="0"/>
              </a:rPr>
            </a:br>
            <a:r>
              <a:rPr lang="en-US" altLang="en-US" b="1" dirty="0">
                <a:latin typeface="Arial" charset="0"/>
              </a:rPr>
              <a:t>Human-Computer Interaction/ Usability Standards</a:t>
            </a:r>
            <a:endParaRPr lang="en-US" altLang="en-US" dirty="0">
              <a:latin typeface="Arial" charset="0"/>
            </a:endParaRPr>
          </a:p>
        </p:txBody>
      </p:sp>
      <p:cxnSp>
        <p:nvCxnSpPr>
          <p:cNvPr id="7" name="Straight Connector 6"/>
          <p:cNvCxnSpPr/>
          <p:nvPr/>
        </p:nvCxnSpPr>
        <p:spPr>
          <a:xfrm>
            <a:off x="385672" y="2823364"/>
            <a:ext cx="11053763" cy="0"/>
          </a:xfrm>
          <a:prstGeom prst="line">
            <a:avLst/>
          </a:prstGeom>
          <a:ln w="101600">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5363" name="TextBox 5"/>
          <p:cNvSpPr txBox="1">
            <a:spLocks noChangeArrowheads="1"/>
          </p:cNvSpPr>
          <p:nvPr/>
        </p:nvSpPr>
        <p:spPr bwMode="auto">
          <a:xfrm>
            <a:off x="2851927" y="2927553"/>
            <a:ext cx="6761162"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pPr>
            <a:r>
              <a:rPr lang="en-US" altLang="en-US" sz="5400" b="1" dirty="0">
                <a:latin typeface="Arial" charset="0"/>
              </a:rPr>
              <a:t>Paul </a:t>
            </a:r>
            <a:r>
              <a:rPr lang="en-US" altLang="en-US" sz="5400" b="1" dirty="0">
                <a:solidFill>
                  <a:srgbClr val="00B050"/>
                </a:solidFill>
                <a:latin typeface="Arial" charset="0"/>
              </a:rPr>
              <a:t>Green</a:t>
            </a:r>
          </a:p>
          <a:p>
            <a:pPr algn="ctr">
              <a:spcBef>
                <a:spcPct val="0"/>
              </a:spcBef>
              <a:buFontTx/>
              <a:buNone/>
            </a:pPr>
            <a:r>
              <a:rPr lang="en-US" altLang="en-US" sz="4800" b="1" dirty="0">
                <a:latin typeface="Arial" charset="0"/>
              </a:rPr>
              <a:t>University of Michigan</a:t>
            </a:r>
          </a:p>
        </p:txBody>
      </p:sp>
      <p:pic>
        <p:nvPicPr>
          <p:cNvPr id="15364"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93138" y="4471988"/>
            <a:ext cx="3344862" cy="334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EB31901D-9DC1-F540-BD04-0DA2DC87EA44}"/>
              </a:ext>
            </a:extLst>
          </p:cNvPr>
          <p:cNvPicPr>
            <a:picLocks noChangeAspect="1"/>
          </p:cNvPicPr>
          <p:nvPr/>
        </p:nvPicPr>
        <p:blipFill>
          <a:blip r:embed="rId4"/>
          <a:stretch>
            <a:fillRect/>
          </a:stretch>
        </p:blipFill>
        <p:spPr>
          <a:xfrm>
            <a:off x="736083" y="5288691"/>
            <a:ext cx="2998572" cy="1037967"/>
          </a:xfrm>
          <a:prstGeom prst="rect">
            <a:avLst/>
          </a:prstGeom>
        </p:spPr>
      </p:pic>
    </p:spTree>
    <p:extLst>
      <p:ext uri="{BB962C8B-B14F-4D97-AF65-F5344CB8AC3E}">
        <p14:creationId xmlns:p14="http://schemas.microsoft.com/office/powerpoint/2010/main" val="680453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94748" y="405294"/>
            <a:ext cx="7921592" cy="1556027"/>
          </a:xfrm>
          <a:prstGeom prst="rect">
            <a:avLst/>
          </a:prstGeom>
        </p:spPr>
      </p:pic>
      <p:pic>
        <p:nvPicPr>
          <p:cNvPr id="4" name="Picture 3"/>
          <p:cNvPicPr>
            <a:picLocks noChangeAspect="1"/>
          </p:cNvPicPr>
          <p:nvPr/>
        </p:nvPicPr>
        <p:blipFill>
          <a:blip r:embed="rId3"/>
          <a:stretch>
            <a:fillRect/>
          </a:stretch>
        </p:blipFill>
        <p:spPr>
          <a:xfrm>
            <a:off x="501648" y="2554356"/>
            <a:ext cx="7685179" cy="2759765"/>
          </a:xfrm>
          <a:prstGeom prst="rect">
            <a:avLst/>
          </a:prstGeom>
        </p:spPr>
      </p:pic>
      <p:sp>
        <p:nvSpPr>
          <p:cNvPr id="6" name="TextBox 5"/>
          <p:cNvSpPr txBox="1"/>
          <p:nvPr/>
        </p:nvSpPr>
        <p:spPr>
          <a:xfrm>
            <a:off x="9422296" y="2729948"/>
            <a:ext cx="2445157" cy="1569660"/>
          </a:xfrm>
          <a:prstGeom prst="rect">
            <a:avLst/>
          </a:prstGeom>
          <a:noFill/>
        </p:spPr>
        <p:txBody>
          <a:bodyPr wrap="none" rtlCol="0">
            <a:spAutoFit/>
          </a:bodyPr>
          <a:lstStyle/>
          <a:p>
            <a:r>
              <a:rPr lang="en-US" sz="3200" dirty="0"/>
              <a:t>2010</a:t>
            </a:r>
          </a:p>
          <a:p>
            <a:r>
              <a:rPr lang="en-US" sz="3200" dirty="0"/>
              <a:t>18 references</a:t>
            </a:r>
          </a:p>
          <a:p>
            <a:r>
              <a:rPr lang="en-US" sz="3200" dirty="0"/>
              <a:t>32 pages</a:t>
            </a:r>
          </a:p>
        </p:txBody>
      </p:sp>
    </p:spTree>
    <p:extLst>
      <p:ext uri="{BB962C8B-B14F-4D97-AF65-F5344CB8AC3E}">
        <p14:creationId xmlns:p14="http://schemas.microsoft.com/office/powerpoint/2010/main" val="142125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9186" y="0"/>
            <a:ext cx="10890674" cy="553998"/>
          </a:xfrm>
          <a:prstGeom prst="rect">
            <a:avLst/>
          </a:prstGeom>
          <a:noFill/>
        </p:spPr>
        <p:txBody>
          <a:bodyPr wrap="none" rtlCol="0">
            <a:spAutoFit/>
          </a:bodyPr>
          <a:lstStyle/>
          <a:p>
            <a:r>
              <a:rPr lang="en-US" sz="3000" b="1" dirty="0"/>
              <a:t>Although quite general, ISO 9241-210 provides a </a:t>
            </a:r>
            <a:r>
              <a:rPr lang="en-US" sz="3000" b="1"/>
              <a:t>useful framework.</a:t>
            </a:r>
          </a:p>
        </p:txBody>
      </p:sp>
      <p:sp>
        <p:nvSpPr>
          <p:cNvPr id="4" name="TextBox 3"/>
          <p:cNvSpPr txBox="1"/>
          <p:nvPr/>
        </p:nvSpPr>
        <p:spPr>
          <a:xfrm>
            <a:off x="328186" y="5740132"/>
            <a:ext cx="11648662" cy="830997"/>
          </a:xfrm>
          <a:prstGeom prst="rect">
            <a:avLst/>
          </a:prstGeom>
          <a:noFill/>
        </p:spPr>
        <p:txBody>
          <a:bodyPr wrap="square" rtlCol="0">
            <a:spAutoFit/>
          </a:bodyPr>
          <a:lstStyle/>
          <a:p>
            <a:r>
              <a:rPr lang="en-US" sz="2400" dirty="0"/>
              <a:t>Note:  For this and subsequent standards, the front </a:t>
            </a:r>
            <a:r>
              <a:rPr lang="en-US" sz="2400"/>
              <a:t>matter </a:t>
            </a:r>
            <a:br>
              <a:rPr lang="en-US" sz="2400"/>
            </a:br>
            <a:r>
              <a:rPr lang="en-US" sz="2400"/>
              <a:t>            (</a:t>
            </a:r>
            <a:r>
              <a:rPr lang="en-US" sz="2400" dirty="0"/>
              <a:t>e.g., foreword</a:t>
            </a:r>
            <a:r>
              <a:rPr lang="en-US" sz="2400"/>
              <a:t>, introduction, scope</a:t>
            </a:r>
            <a:r>
              <a:rPr lang="en-US" sz="2400" dirty="0"/>
              <a:t>) are not shown to save space.</a:t>
            </a:r>
          </a:p>
        </p:txBody>
      </p:sp>
      <p:pic>
        <p:nvPicPr>
          <p:cNvPr id="6" name="Picture 5"/>
          <p:cNvPicPr>
            <a:picLocks noChangeAspect="1"/>
          </p:cNvPicPr>
          <p:nvPr/>
        </p:nvPicPr>
        <p:blipFill>
          <a:blip r:embed="rId2"/>
          <a:stretch>
            <a:fillRect/>
          </a:stretch>
        </p:blipFill>
        <p:spPr>
          <a:xfrm>
            <a:off x="925184" y="864722"/>
            <a:ext cx="10110594" cy="4802532"/>
          </a:xfrm>
          <a:prstGeom prst="rect">
            <a:avLst/>
          </a:prstGeom>
        </p:spPr>
      </p:pic>
      <p:cxnSp>
        <p:nvCxnSpPr>
          <p:cNvPr id="7" name="Straight Connector 6"/>
          <p:cNvCxnSpPr/>
          <p:nvPr/>
        </p:nvCxnSpPr>
        <p:spPr>
          <a:xfrm>
            <a:off x="634700" y="700401"/>
            <a:ext cx="11053763" cy="0"/>
          </a:xfrm>
          <a:prstGeom prst="line">
            <a:avLst/>
          </a:prstGeom>
          <a:ln w="101600">
            <a:solidFill>
              <a:srgbClr val="00B05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466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034" y="1524001"/>
            <a:ext cx="11118574" cy="4703852"/>
          </a:xfrm>
          <a:prstGeom prst="rect">
            <a:avLst/>
          </a:prstGeom>
          <a:noFill/>
        </p:spPr>
        <p:txBody>
          <a:bodyPr wrap="square" rtlCol="0">
            <a:spAutoFit/>
          </a:bodyPr>
          <a:lstStyle/>
          <a:p>
            <a:pPr marL="287338" indent="-287338">
              <a:spcAft>
                <a:spcPts val="200"/>
              </a:spcAft>
            </a:pPr>
            <a:r>
              <a:rPr lang="en-US" sz="2400" b="1" dirty="0">
                <a:latin typeface="Calibri" charset="0"/>
                <a:ea typeface="Calibri" charset="0"/>
                <a:cs typeface="Calibri" charset="0"/>
              </a:rPr>
              <a:t>Goal</a:t>
            </a:r>
            <a:r>
              <a:rPr lang="en-US" sz="2400" dirty="0">
                <a:latin typeface="Calibri" charset="0"/>
                <a:ea typeface="Calibri" charset="0"/>
                <a:cs typeface="Calibri" charset="0"/>
              </a:rPr>
              <a:t> </a:t>
            </a:r>
            <a:r>
              <a:rPr lang="mr-IN" sz="2400" dirty="0">
                <a:latin typeface="Calibri" charset="0"/>
                <a:ea typeface="Calibri" charset="0"/>
                <a:cs typeface="Calibri" charset="0"/>
              </a:rPr>
              <a:t>–</a:t>
            </a:r>
            <a:r>
              <a:rPr lang="en-US" sz="2400" dirty="0">
                <a:latin typeface="Calibri" charset="0"/>
                <a:ea typeface="Calibri" charset="0"/>
                <a:cs typeface="Calibri" charset="0"/>
              </a:rPr>
              <a:t> intended outcome</a:t>
            </a:r>
          </a:p>
          <a:p>
            <a:pPr marL="287338" indent="-287338">
              <a:spcAft>
                <a:spcPts val="200"/>
              </a:spcAft>
            </a:pPr>
            <a:r>
              <a:rPr lang="en-US" sz="2400" b="1" dirty="0">
                <a:latin typeface="Calibri" charset="0"/>
                <a:ea typeface="Calibri" charset="0"/>
                <a:cs typeface="Calibri" charset="0"/>
              </a:rPr>
              <a:t>Task</a:t>
            </a:r>
            <a:r>
              <a:rPr lang="en-US" sz="2400" dirty="0">
                <a:latin typeface="Calibri" charset="0"/>
                <a:ea typeface="Calibri" charset="0"/>
                <a:cs typeface="Calibri" charset="0"/>
              </a:rPr>
              <a:t> </a:t>
            </a:r>
            <a:r>
              <a:rPr lang="mr-IN" sz="2400" dirty="0">
                <a:latin typeface="Calibri" charset="0"/>
                <a:ea typeface="Calibri" charset="0"/>
                <a:cs typeface="Calibri" charset="0"/>
              </a:rPr>
              <a:t>–</a:t>
            </a:r>
            <a:r>
              <a:rPr lang="en-US" sz="2400" dirty="0">
                <a:latin typeface="Calibri" charset="0"/>
                <a:ea typeface="Calibri" charset="0"/>
                <a:cs typeface="Calibri" charset="0"/>
              </a:rPr>
              <a:t> activities required to achieve a goal</a:t>
            </a:r>
          </a:p>
          <a:p>
            <a:pPr marL="287338" indent="-287338">
              <a:spcAft>
                <a:spcPts val="200"/>
              </a:spcAft>
            </a:pPr>
            <a:endParaRPr lang="en-US" sz="2400" dirty="0">
              <a:latin typeface="Calibri" charset="0"/>
              <a:ea typeface="Calibri" charset="0"/>
              <a:cs typeface="Calibri" charset="0"/>
            </a:endParaRPr>
          </a:p>
          <a:p>
            <a:pPr marL="287338" indent="-287338">
              <a:spcAft>
                <a:spcPts val="200"/>
              </a:spcAft>
            </a:pPr>
            <a:r>
              <a:rPr lang="en-US" sz="2400" b="1" dirty="0">
                <a:latin typeface="Calibri" charset="0"/>
                <a:ea typeface="Calibri" charset="0"/>
                <a:cs typeface="Calibri" charset="0"/>
              </a:rPr>
              <a:t>Effectiveness</a:t>
            </a:r>
            <a:r>
              <a:rPr lang="en-US" sz="2400" dirty="0">
                <a:latin typeface="Calibri" charset="0"/>
                <a:ea typeface="Calibri" charset="0"/>
                <a:cs typeface="Calibri" charset="0"/>
              </a:rPr>
              <a:t> </a:t>
            </a:r>
            <a:r>
              <a:rPr lang="mr-IN" sz="2400" dirty="0">
                <a:latin typeface="Calibri" charset="0"/>
                <a:ea typeface="Calibri" charset="0"/>
                <a:cs typeface="Calibri" charset="0"/>
              </a:rPr>
              <a:t>–</a:t>
            </a:r>
            <a:r>
              <a:rPr lang="en-US" sz="2400" dirty="0">
                <a:latin typeface="Calibri" charset="0"/>
                <a:ea typeface="Calibri" charset="0"/>
                <a:cs typeface="Calibri" charset="0"/>
              </a:rPr>
              <a:t> accuracy and completeness with which users achieve specified goals</a:t>
            </a:r>
          </a:p>
          <a:p>
            <a:pPr marL="287338" indent="-287338">
              <a:spcAft>
                <a:spcPts val="200"/>
              </a:spcAft>
            </a:pPr>
            <a:r>
              <a:rPr lang="en-US" sz="2400" b="1" dirty="0">
                <a:latin typeface="Calibri" charset="0"/>
                <a:ea typeface="Calibri" charset="0"/>
                <a:cs typeface="Calibri" charset="0"/>
              </a:rPr>
              <a:t>Efficiency</a:t>
            </a:r>
            <a:r>
              <a:rPr lang="en-US" sz="2400" dirty="0">
                <a:latin typeface="Calibri" charset="0"/>
                <a:ea typeface="Calibri" charset="0"/>
                <a:cs typeface="Calibri" charset="0"/>
              </a:rPr>
              <a:t> </a:t>
            </a:r>
            <a:r>
              <a:rPr lang="mr-IN" sz="2400" dirty="0">
                <a:latin typeface="Calibri" charset="0"/>
                <a:ea typeface="Calibri" charset="0"/>
                <a:cs typeface="Calibri" charset="0"/>
              </a:rPr>
              <a:t>–</a:t>
            </a:r>
            <a:r>
              <a:rPr lang="en-US" sz="2400" dirty="0">
                <a:latin typeface="Calibri" charset="0"/>
                <a:ea typeface="Calibri" charset="0"/>
                <a:cs typeface="Calibri" charset="0"/>
              </a:rPr>
              <a:t> resources expended in relation to the accuracy and completeness with which users achieve goals</a:t>
            </a:r>
          </a:p>
          <a:p>
            <a:pPr marL="287338" indent="-287338">
              <a:spcAft>
                <a:spcPts val="200"/>
              </a:spcAft>
            </a:pPr>
            <a:r>
              <a:rPr lang="en-US" sz="2400" b="1" dirty="0">
                <a:latin typeface="Calibri" charset="0"/>
                <a:ea typeface="Calibri" charset="0"/>
                <a:cs typeface="Calibri" charset="0"/>
              </a:rPr>
              <a:t>Satisfaction</a:t>
            </a:r>
            <a:r>
              <a:rPr lang="en-US" sz="2400" dirty="0">
                <a:latin typeface="Calibri" charset="0"/>
                <a:ea typeface="Calibri" charset="0"/>
                <a:cs typeface="Calibri" charset="0"/>
              </a:rPr>
              <a:t> </a:t>
            </a:r>
            <a:r>
              <a:rPr lang="mr-IN" sz="2400" dirty="0">
                <a:latin typeface="Calibri" charset="0"/>
                <a:ea typeface="Calibri" charset="0"/>
                <a:cs typeface="Calibri" charset="0"/>
              </a:rPr>
              <a:t>–</a:t>
            </a:r>
            <a:r>
              <a:rPr lang="en-US" sz="2400" dirty="0">
                <a:latin typeface="Calibri" charset="0"/>
                <a:ea typeface="Calibri" charset="0"/>
                <a:cs typeface="Calibri" charset="0"/>
              </a:rPr>
              <a:t> freedom from discomfort and positive attitudes toward the use of the product</a:t>
            </a:r>
          </a:p>
          <a:p>
            <a:pPr marL="287338" indent="-287338">
              <a:spcAft>
                <a:spcPts val="200"/>
              </a:spcAft>
            </a:pPr>
            <a:endParaRPr lang="en-US" sz="2400" dirty="0">
              <a:latin typeface="Calibri" charset="0"/>
              <a:ea typeface="Calibri" charset="0"/>
              <a:cs typeface="Calibri" charset="0"/>
            </a:endParaRPr>
          </a:p>
          <a:p>
            <a:pPr marL="287338" indent="-287338">
              <a:spcAft>
                <a:spcPts val="200"/>
              </a:spcAft>
            </a:pPr>
            <a:r>
              <a:rPr lang="en-US" sz="2400" b="1" dirty="0">
                <a:latin typeface="Calibri" charset="0"/>
                <a:ea typeface="Calibri" charset="0"/>
                <a:cs typeface="Calibri" charset="0"/>
              </a:rPr>
              <a:t>Usability</a:t>
            </a:r>
            <a:r>
              <a:rPr lang="en-US" sz="2400" dirty="0">
                <a:latin typeface="Calibri" charset="0"/>
                <a:ea typeface="Calibri" charset="0"/>
                <a:cs typeface="Calibri" charset="0"/>
              </a:rPr>
              <a:t> </a:t>
            </a:r>
            <a:r>
              <a:rPr lang="mr-IN" sz="2400" dirty="0">
                <a:latin typeface="Calibri" charset="0"/>
                <a:ea typeface="Calibri" charset="0"/>
                <a:cs typeface="Calibri" charset="0"/>
              </a:rPr>
              <a:t>–</a:t>
            </a:r>
            <a:r>
              <a:rPr lang="en-US" sz="2400" dirty="0">
                <a:latin typeface="Calibri" charset="0"/>
                <a:ea typeface="Calibri" charset="0"/>
                <a:cs typeface="Calibri" charset="0"/>
              </a:rPr>
              <a:t> extent to which a system, product, or service can be used by specified users to achieve specified goals with effectiveness, efficiency, and satisfaction in a specified context of use</a:t>
            </a:r>
          </a:p>
        </p:txBody>
      </p:sp>
      <p:cxnSp>
        <p:nvCxnSpPr>
          <p:cNvPr id="7" name="Straight Connector 6"/>
          <p:cNvCxnSpPr/>
          <p:nvPr/>
        </p:nvCxnSpPr>
        <p:spPr>
          <a:xfrm>
            <a:off x="560644" y="1273363"/>
            <a:ext cx="11053763" cy="0"/>
          </a:xfrm>
          <a:prstGeom prst="line">
            <a:avLst/>
          </a:prstGeom>
          <a:ln w="101600">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065088" y="159026"/>
            <a:ext cx="8053230" cy="1015663"/>
          </a:xfrm>
          <a:prstGeom prst="rect">
            <a:avLst/>
          </a:prstGeom>
          <a:noFill/>
        </p:spPr>
        <p:txBody>
          <a:bodyPr wrap="none" rtlCol="0">
            <a:spAutoFit/>
          </a:bodyPr>
          <a:lstStyle/>
          <a:p>
            <a:pPr algn="ctr"/>
            <a:r>
              <a:rPr lang="en-US" sz="3000" b="1" dirty="0">
                <a:latin typeface="Calibri" charset="0"/>
                <a:ea typeface="Calibri" charset="0"/>
                <a:cs typeface="Calibri" charset="0"/>
              </a:rPr>
              <a:t>Defines key terms used in other 9241 documents </a:t>
            </a:r>
          </a:p>
          <a:p>
            <a:pPr algn="ctr"/>
            <a:r>
              <a:rPr lang="en-US" sz="3000" b="1" dirty="0">
                <a:latin typeface="Calibri" charset="0"/>
                <a:ea typeface="Calibri" charset="0"/>
                <a:cs typeface="Calibri" charset="0"/>
              </a:rPr>
              <a:t>(originally from 9241-11) - examples</a:t>
            </a:r>
          </a:p>
        </p:txBody>
      </p:sp>
    </p:spTree>
    <p:extLst>
      <p:ext uri="{BB962C8B-B14F-4D97-AF65-F5344CB8AC3E}">
        <p14:creationId xmlns:p14="http://schemas.microsoft.com/office/powerpoint/2010/main" val="201994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548" y="132522"/>
            <a:ext cx="11652485" cy="584775"/>
          </a:xfrm>
          <a:prstGeom prst="rect">
            <a:avLst/>
          </a:prstGeom>
          <a:noFill/>
        </p:spPr>
        <p:txBody>
          <a:bodyPr wrap="none" rtlCol="0">
            <a:spAutoFit/>
          </a:bodyPr>
          <a:lstStyle/>
          <a:p>
            <a:r>
              <a:rPr lang="en-US" sz="3200" b="1" dirty="0"/>
              <a:t>ISO 9241-210 offers 7 reasons for adopting </a:t>
            </a:r>
            <a:r>
              <a:rPr lang="en-US" sz="3200" b="1"/>
              <a:t>human-centered design.</a:t>
            </a:r>
          </a:p>
        </p:txBody>
      </p:sp>
      <p:cxnSp>
        <p:nvCxnSpPr>
          <p:cNvPr id="3" name="Straight Connector 2"/>
          <p:cNvCxnSpPr/>
          <p:nvPr/>
        </p:nvCxnSpPr>
        <p:spPr>
          <a:xfrm>
            <a:off x="488926" y="822789"/>
            <a:ext cx="11053763" cy="0"/>
          </a:xfrm>
          <a:prstGeom prst="line">
            <a:avLst/>
          </a:prstGeom>
          <a:ln w="101600">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98267" y="1488141"/>
            <a:ext cx="11993733" cy="4616648"/>
          </a:xfrm>
          <a:prstGeom prst="rect">
            <a:avLst/>
          </a:prstGeom>
          <a:noFill/>
        </p:spPr>
        <p:txBody>
          <a:bodyPr wrap="none" rtlCol="0">
            <a:spAutoFit/>
          </a:bodyPr>
          <a:lstStyle/>
          <a:p>
            <a:pPr marL="514350" indent="-514350">
              <a:lnSpc>
                <a:spcPct val="150000"/>
              </a:lnSpc>
              <a:buFont typeface="+mj-lt"/>
              <a:buAutoNum type="arabicPeriod"/>
            </a:pPr>
            <a:r>
              <a:rPr lang="en-US" sz="2800" dirty="0"/>
              <a:t>Increase user efficiency/productivity and organizational operational efficiency</a:t>
            </a:r>
          </a:p>
          <a:p>
            <a:pPr marL="514350" indent="-514350">
              <a:lnSpc>
                <a:spcPct val="150000"/>
              </a:lnSpc>
              <a:buFont typeface="+mj-lt"/>
              <a:buAutoNum type="arabicPeriod"/>
            </a:pPr>
            <a:r>
              <a:rPr lang="en-US" sz="2800" dirty="0"/>
              <a:t>Reduce training and support costs (if easier to use)</a:t>
            </a:r>
          </a:p>
          <a:p>
            <a:pPr marL="514350" indent="-514350">
              <a:lnSpc>
                <a:spcPct val="150000"/>
              </a:lnSpc>
              <a:buFont typeface="+mj-lt"/>
              <a:buAutoNum type="arabicPeriod"/>
            </a:pPr>
            <a:r>
              <a:rPr lang="en-US" sz="2800" dirty="0"/>
              <a:t>Increase accessibility to a wider range of users (if easier to use)</a:t>
            </a:r>
          </a:p>
          <a:p>
            <a:pPr marL="514350" indent="-514350">
              <a:lnSpc>
                <a:spcPct val="150000"/>
              </a:lnSpc>
              <a:buFont typeface="+mj-lt"/>
              <a:buAutoNum type="arabicPeriod"/>
            </a:pPr>
            <a:r>
              <a:rPr lang="en-US" sz="2800" dirty="0"/>
              <a:t>Improve user experience</a:t>
            </a:r>
          </a:p>
          <a:p>
            <a:pPr marL="514350" indent="-514350">
              <a:lnSpc>
                <a:spcPct val="150000"/>
              </a:lnSpc>
              <a:buFont typeface="+mj-lt"/>
              <a:buAutoNum type="arabicPeriod"/>
            </a:pPr>
            <a:r>
              <a:rPr lang="en-US" sz="2800" dirty="0"/>
              <a:t>Reduce discomfort and stress</a:t>
            </a:r>
          </a:p>
          <a:p>
            <a:pPr marL="514350" indent="-514350">
              <a:lnSpc>
                <a:spcPct val="150000"/>
              </a:lnSpc>
              <a:buFont typeface="+mj-lt"/>
              <a:buAutoNum type="arabicPeriod"/>
            </a:pPr>
            <a:r>
              <a:rPr lang="en-US" sz="2800" dirty="0"/>
              <a:t>Provide a competitive advantage (improve brand image)</a:t>
            </a:r>
          </a:p>
          <a:p>
            <a:pPr marL="514350" indent="-514350">
              <a:lnSpc>
                <a:spcPct val="150000"/>
              </a:lnSpc>
              <a:buFont typeface="+mj-lt"/>
              <a:buAutoNum type="arabicPeriod"/>
            </a:pPr>
            <a:r>
              <a:rPr lang="en-US" sz="2800" dirty="0"/>
              <a:t>Enhance sustainability</a:t>
            </a:r>
          </a:p>
        </p:txBody>
      </p:sp>
    </p:spTree>
    <p:extLst>
      <p:ext uri="{BB962C8B-B14F-4D97-AF65-F5344CB8AC3E}">
        <p14:creationId xmlns:p14="http://schemas.microsoft.com/office/powerpoint/2010/main" val="1823316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656" y="282973"/>
            <a:ext cx="10961078" cy="646331"/>
          </a:xfrm>
          <a:prstGeom prst="rect">
            <a:avLst/>
          </a:prstGeom>
          <a:noFill/>
        </p:spPr>
        <p:txBody>
          <a:bodyPr wrap="none" rtlCol="0">
            <a:spAutoFit/>
          </a:bodyPr>
          <a:lstStyle/>
          <a:p>
            <a:r>
              <a:rPr lang="en-US" sz="3600" b="1" dirty="0"/>
              <a:t>ISO 9241-210 list 6 principles of human-centered design.</a:t>
            </a:r>
          </a:p>
        </p:txBody>
      </p:sp>
      <p:cxnSp>
        <p:nvCxnSpPr>
          <p:cNvPr id="3" name="Straight Connector 2"/>
          <p:cNvCxnSpPr/>
          <p:nvPr/>
        </p:nvCxnSpPr>
        <p:spPr>
          <a:xfrm>
            <a:off x="561423" y="1082376"/>
            <a:ext cx="11053763" cy="0"/>
          </a:xfrm>
          <a:prstGeom prst="line">
            <a:avLst/>
          </a:prstGeom>
          <a:ln w="101600">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773888" y="1375889"/>
            <a:ext cx="10577767" cy="4421723"/>
          </a:xfrm>
          <a:prstGeom prst="rect">
            <a:avLst/>
          </a:prstGeom>
          <a:noFill/>
        </p:spPr>
        <p:txBody>
          <a:bodyPr wrap="none" rtlCol="0">
            <a:spAutoFit/>
          </a:bodyPr>
          <a:lstStyle/>
          <a:p>
            <a:pPr>
              <a:spcAft>
                <a:spcPts val="200"/>
              </a:spcAft>
            </a:pPr>
            <a:r>
              <a:rPr lang="en-US" sz="3200" dirty="0"/>
              <a:t>Development </a:t>
            </a:r>
          </a:p>
          <a:p>
            <a:pPr>
              <a:spcAft>
                <a:spcPts val="200"/>
              </a:spcAft>
            </a:pPr>
            <a:endParaRPr lang="en-US" sz="1200" dirty="0"/>
          </a:p>
          <a:p>
            <a:pPr marL="457200" indent="-287338">
              <a:spcAft>
                <a:spcPts val="200"/>
              </a:spcAft>
              <a:buFont typeface="+mj-lt"/>
              <a:buAutoNum type="arabicPeriod"/>
            </a:pPr>
            <a:r>
              <a:rPr lang="en-US" sz="3200" dirty="0"/>
              <a:t>   is based on understanding users, tasks, and environments</a:t>
            </a:r>
          </a:p>
          <a:p>
            <a:pPr marL="457200" indent="-287338">
              <a:spcAft>
                <a:spcPts val="200"/>
              </a:spcAft>
              <a:buFont typeface="+mj-lt"/>
              <a:buAutoNum type="arabicPeriod"/>
            </a:pPr>
            <a:r>
              <a:rPr lang="en-US" sz="3200" dirty="0"/>
              <a:t>   involves users in the process</a:t>
            </a:r>
          </a:p>
          <a:p>
            <a:pPr marL="457200" indent="-287338">
              <a:spcAft>
                <a:spcPts val="200"/>
              </a:spcAft>
              <a:buFont typeface="+mj-lt"/>
              <a:buAutoNum type="arabicPeriod"/>
            </a:pPr>
            <a:r>
              <a:rPr lang="en-US" sz="3200" dirty="0"/>
              <a:t>   is based on user-centered evaluation</a:t>
            </a:r>
          </a:p>
          <a:p>
            <a:pPr marL="457200" indent="-287338">
              <a:spcAft>
                <a:spcPts val="200"/>
              </a:spcAft>
              <a:buFont typeface="+mj-lt"/>
              <a:buAutoNum type="arabicPeriod"/>
            </a:pPr>
            <a:r>
              <a:rPr lang="en-US" sz="3200" dirty="0"/>
              <a:t>   is iterative</a:t>
            </a:r>
          </a:p>
          <a:p>
            <a:pPr marL="457200" indent="-287338">
              <a:spcAft>
                <a:spcPts val="200"/>
              </a:spcAft>
              <a:buFont typeface="+mj-lt"/>
              <a:buAutoNum type="arabicPeriod"/>
            </a:pPr>
            <a:r>
              <a:rPr lang="en-US" sz="3200" dirty="0"/>
              <a:t>   addresses the whole user experience</a:t>
            </a:r>
          </a:p>
          <a:p>
            <a:pPr marL="457200" indent="-287338">
              <a:spcAft>
                <a:spcPts val="200"/>
              </a:spcAft>
              <a:buFont typeface="+mj-lt"/>
              <a:buAutoNum type="arabicPeriod"/>
            </a:pPr>
            <a:r>
              <a:rPr lang="en-US" sz="3200" dirty="0"/>
              <a:t>   uses a multidisciplinary, multi-perspective team</a:t>
            </a:r>
          </a:p>
          <a:p>
            <a:endParaRPr lang="en-US" sz="3200" dirty="0"/>
          </a:p>
        </p:txBody>
      </p:sp>
      <p:sp>
        <p:nvSpPr>
          <p:cNvPr id="5" name="TextBox 4"/>
          <p:cNvSpPr txBox="1"/>
          <p:nvPr/>
        </p:nvSpPr>
        <p:spPr>
          <a:xfrm>
            <a:off x="1548163" y="5731176"/>
            <a:ext cx="6779100" cy="523220"/>
          </a:xfrm>
          <a:prstGeom prst="rect">
            <a:avLst/>
          </a:prstGeom>
          <a:noFill/>
        </p:spPr>
        <p:txBody>
          <a:bodyPr wrap="none" rtlCol="0">
            <a:spAutoFit/>
          </a:bodyPr>
          <a:lstStyle/>
          <a:p>
            <a:r>
              <a:rPr lang="en-US" sz="2800" dirty="0"/>
              <a:t>Wording is revised for clarity and conciseness</a:t>
            </a:r>
          </a:p>
        </p:txBody>
      </p:sp>
    </p:spTree>
    <p:extLst>
      <p:ext uri="{BB962C8B-B14F-4D97-AF65-F5344CB8AC3E}">
        <p14:creationId xmlns:p14="http://schemas.microsoft.com/office/powerpoint/2010/main" val="2044374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591" y="225287"/>
            <a:ext cx="11323164" cy="584775"/>
          </a:xfrm>
          <a:prstGeom prst="rect">
            <a:avLst/>
          </a:prstGeom>
          <a:noFill/>
        </p:spPr>
        <p:txBody>
          <a:bodyPr wrap="none" rtlCol="0">
            <a:spAutoFit/>
          </a:bodyPr>
          <a:lstStyle/>
          <a:p>
            <a:r>
              <a:rPr lang="en-US" sz="3200" b="1" dirty="0"/>
              <a:t>ISO 9241-420 is an example of the more specific parts of ISO 9241.</a:t>
            </a:r>
          </a:p>
        </p:txBody>
      </p:sp>
      <p:cxnSp>
        <p:nvCxnSpPr>
          <p:cNvPr id="3" name="Straight Connector 2"/>
          <p:cNvCxnSpPr/>
          <p:nvPr/>
        </p:nvCxnSpPr>
        <p:spPr>
          <a:xfrm>
            <a:off x="661204" y="1001304"/>
            <a:ext cx="11053763" cy="0"/>
          </a:xfrm>
          <a:prstGeom prst="line">
            <a:avLst/>
          </a:prstGeom>
          <a:ln w="101600">
            <a:solidFill>
              <a:srgbClr val="00B050"/>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2"/>
          <a:stretch>
            <a:fillRect/>
          </a:stretch>
        </p:blipFill>
        <p:spPr>
          <a:xfrm>
            <a:off x="339587" y="1412460"/>
            <a:ext cx="6591300" cy="1401049"/>
          </a:xfrm>
          <a:prstGeom prst="rect">
            <a:avLst/>
          </a:prstGeom>
        </p:spPr>
      </p:pic>
      <p:pic>
        <p:nvPicPr>
          <p:cNvPr id="5" name="Picture 4"/>
          <p:cNvPicPr>
            <a:picLocks noChangeAspect="1"/>
          </p:cNvPicPr>
          <p:nvPr/>
        </p:nvPicPr>
        <p:blipFill>
          <a:blip r:embed="rId3"/>
          <a:stretch>
            <a:fillRect/>
          </a:stretch>
        </p:blipFill>
        <p:spPr>
          <a:xfrm>
            <a:off x="386521" y="3122268"/>
            <a:ext cx="7116316" cy="2337627"/>
          </a:xfrm>
          <a:prstGeom prst="rect">
            <a:avLst/>
          </a:prstGeom>
        </p:spPr>
      </p:pic>
      <p:sp>
        <p:nvSpPr>
          <p:cNvPr id="6" name="TextBox 5"/>
          <p:cNvSpPr txBox="1"/>
          <p:nvPr/>
        </p:nvSpPr>
        <p:spPr>
          <a:xfrm>
            <a:off x="8928066" y="3226515"/>
            <a:ext cx="2108398" cy="1477328"/>
          </a:xfrm>
          <a:prstGeom prst="rect">
            <a:avLst/>
          </a:prstGeom>
          <a:noFill/>
        </p:spPr>
        <p:txBody>
          <a:bodyPr wrap="none" rtlCol="0">
            <a:spAutoFit/>
          </a:bodyPr>
          <a:lstStyle/>
          <a:p>
            <a:r>
              <a:rPr lang="en-US" sz="3000" dirty="0"/>
              <a:t>2011</a:t>
            </a:r>
          </a:p>
          <a:p>
            <a:r>
              <a:rPr lang="en-US" sz="3000" dirty="0"/>
              <a:t>9 references</a:t>
            </a:r>
          </a:p>
          <a:p>
            <a:r>
              <a:rPr lang="en-US" sz="3000" dirty="0"/>
              <a:t>106 pages</a:t>
            </a:r>
          </a:p>
        </p:txBody>
      </p:sp>
    </p:spTree>
    <p:extLst>
      <p:ext uri="{BB962C8B-B14F-4D97-AF65-F5344CB8AC3E}">
        <p14:creationId xmlns:p14="http://schemas.microsoft.com/office/powerpoint/2010/main" val="169912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0580" y="1224280"/>
            <a:ext cx="10705226" cy="5374640"/>
          </a:xfrm>
          <a:prstGeom prst="rect">
            <a:avLst/>
          </a:prstGeom>
        </p:spPr>
      </p:pic>
      <p:sp>
        <p:nvSpPr>
          <p:cNvPr id="3" name="TextBox 2"/>
          <p:cNvSpPr txBox="1"/>
          <p:nvPr/>
        </p:nvSpPr>
        <p:spPr>
          <a:xfrm>
            <a:off x="1068593" y="162261"/>
            <a:ext cx="10549363" cy="584775"/>
          </a:xfrm>
          <a:prstGeom prst="rect">
            <a:avLst/>
          </a:prstGeom>
          <a:noFill/>
        </p:spPr>
        <p:txBody>
          <a:bodyPr wrap="none" rtlCol="0">
            <a:spAutoFit/>
          </a:bodyPr>
          <a:lstStyle/>
          <a:p>
            <a:r>
              <a:rPr lang="en-US" sz="3200" b="1" dirty="0"/>
              <a:t>The description of selection methods in 420 is quite detailed.</a:t>
            </a:r>
          </a:p>
        </p:txBody>
      </p:sp>
      <p:cxnSp>
        <p:nvCxnSpPr>
          <p:cNvPr id="4" name="Straight Connector 3"/>
          <p:cNvCxnSpPr/>
          <p:nvPr/>
        </p:nvCxnSpPr>
        <p:spPr>
          <a:xfrm>
            <a:off x="722164" y="814838"/>
            <a:ext cx="11053763" cy="0"/>
          </a:xfrm>
          <a:prstGeom prst="line">
            <a:avLst/>
          </a:prstGeom>
          <a:ln w="101600">
            <a:solidFill>
              <a:srgbClr val="00B05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0727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7640"/>
            <a:ext cx="12325810" cy="553998"/>
          </a:xfrm>
          <a:prstGeom prst="rect">
            <a:avLst/>
          </a:prstGeom>
          <a:noFill/>
        </p:spPr>
        <p:txBody>
          <a:bodyPr wrap="none" rtlCol="0">
            <a:spAutoFit/>
          </a:bodyPr>
          <a:lstStyle/>
          <a:p>
            <a:pPr algn="ctr"/>
            <a:r>
              <a:rPr lang="en-US" sz="2900" b="1" dirty="0"/>
              <a:t>The Annexes provide specific assessment methods for various input devices.</a:t>
            </a:r>
          </a:p>
        </p:txBody>
      </p:sp>
      <p:cxnSp>
        <p:nvCxnSpPr>
          <p:cNvPr id="3" name="Straight Connector 2"/>
          <p:cNvCxnSpPr/>
          <p:nvPr/>
        </p:nvCxnSpPr>
        <p:spPr>
          <a:xfrm>
            <a:off x="489082" y="875798"/>
            <a:ext cx="11433977" cy="0"/>
          </a:xfrm>
          <a:prstGeom prst="line">
            <a:avLst/>
          </a:prstGeom>
          <a:ln w="101600">
            <a:solidFill>
              <a:srgbClr val="00B050"/>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2"/>
          <a:stretch>
            <a:fillRect/>
          </a:stretch>
        </p:blipFill>
        <p:spPr>
          <a:xfrm>
            <a:off x="303107" y="1286435"/>
            <a:ext cx="12015734" cy="4922520"/>
          </a:xfrm>
          <a:prstGeom prst="rect">
            <a:avLst/>
          </a:prstGeom>
        </p:spPr>
      </p:pic>
    </p:spTree>
    <p:extLst>
      <p:ext uri="{BB962C8B-B14F-4D97-AF65-F5344CB8AC3E}">
        <p14:creationId xmlns:p14="http://schemas.microsoft.com/office/powerpoint/2010/main" val="34077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3040" y="137160"/>
            <a:ext cx="9346789" cy="1077218"/>
          </a:xfrm>
          <a:prstGeom prst="rect">
            <a:avLst/>
          </a:prstGeom>
          <a:noFill/>
        </p:spPr>
        <p:txBody>
          <a:bodyPr wrap="none" rtlCol="0">
            <a:spAutoFit/>
          </a:bodyPr>
          <a:lstStyle/>
          <a:p>
            <a:pPr algn="ctr"/>
            <a:r>
              <a:rPr lang="en-US" sz="3200" b="1" dirty="0"/>
              <a:t>There are a number of specific definitions in 9241-420</a:t>
            </a:r>
          </a:p>
          <a:p>
            <a:pPr algn="ctr"/>
            <a:r>
              <a:rPr lang="en-US" sz="3200" b="1" dirty="0"/>
              <a:t>mostly from ISO 9241-400.</a:t>
            </a:r>
          </a:p>
        </p:txBody>
      </p:sp>
      <p:cxnSp>
        <p:nvCxnSpPr>
          <p:cNvPr id="3" name="Straight Connector 2"/>
          <p:cNvCxnSpPr/>
          <p:nvPr/>
        </p:nvCxnSpPr>
        <p:spPr>
          <a:xfrm>
            <a:off x="447844" y="1234386"/>
            <a:ext cx="11053763" cy="0"/>
          </a:xfrm>
          <a:prstGeom prst="line">
            <a:avLst/>
          </a:prstGeom>
          <a:ln w="101600">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57200" y="1341120"/>
            <a:ext cx="10942320" cy="5262979"/>
          </a:xfrm>
          <a:prstGeom prst="rect">
            <a:avLst/>
          </a:prstGeom>
          <a:noFill/>
        </p:spPr>
        <p:txBody>
          <a:bodyPr wrap="square" rtlCol="0">
            <a:spAutoFit/>
          </a:bodyPr>
          <a:lstStyle/>
          <a:p>
            <a:r>
              <a:rPr lang="en-US" sz="2400" b="1" dirty="0"/>
              <a:t>Dragging, dragging and dropping </a:t>
            </a:r>
          </a:p>
          <a:p>
            <a:r>
              <a:rPr lang="en-US" sz="2400" dirty="0"/>
              <a:t>Moving 1 (or more) objects on a display by translating it along a path determined by a pointer</a:t>
            </a:r>
          </a:p>
          <a:p>
            <a:endParaRPr lang="en-US" sz="2400" dirty="0"/>
          </a:p>
          <a:p>
            <a:r>
              <a:rPr lang="en-US" sz="2400" b="1" dirty="0"/>
              <a:t>Pointing</a:t>
            </a:r>
            <a:r>
              <a:rPr lang="en-US" sz="2400" dirty="0"/>
              <a:t> </a:t>
            </a:r>
          </a:p>
          <a:p>
            <a:r>
              <a:rPr lang="en-US" sz="2400" dirty="0"/>
              <a:t>Operation with a graphic user interface in which an input device is used to move a small display image (such as a pointer) to a specific location on the display</a:t>
            </a:r>
          </a:p>
          <a:p>
            <a:endParaRPr lang="en-US" sz="2400" dirty="0"/>
          </a:p>
          <a:p>
            <a:r>
              <a:rPr lang="en-US" sz="2400" b="1" dirty="0"/>
              <a:t>Device names:</a:t>
            </a:r>
          </a:p>
          <a:p>
            <a:r>
              <a:rPr lang="en-US" sz="2400" dirty="0"/>
              <a:t>joystick, displacement joystick, puck, tablet</a:t>
            </a:r>
          </a:p>
          <a:p>
            <a:endParaRPr lang="en-US" sz="2400" dirty="0"/>
          </a:p>
          <a:p>
            <a:r>
              <a:rPr lang="en-US" sz="2400" b="1" dirty="0"/>
              <a:t>Keyboard terms:</a:t>
            </a:r>
          </a:p>
          <a:p>
            <a:r>
              <a:rPr lang="en-US" sz="2400" dirty="0"/>
              <a:t>home row, home row height, keyboard profile, keyboard slope, key rollover</a:t>
            </a:r>
          </a:p>
          <a:p>
            <a:endParaRPr lang="en-US" sz="2400" dirty="0"/>
          </a:p>
        </p:txBody>
      </p:sp>
    </p:spTree>
    <p:extLst>
      <p:ext uri="{BB962C8B-B14F-4D97-AF65-F5344CB8AC3E}">
        <p14:creationId xmlns:p14="http://schemas.microsoft.com/office/powerpoint/2010/main" val="150879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 calcmode="lin" valueType="num">
                                      <p:cBhvr additive="base">
                                        <p:cTn id="29" dur="500" fill="hold"/>
                                        <p:tgtEl>
                                          <p:spTgt spid="4">
                                            <p:txEl>
                                              <p:pRg st="7" end="7"/>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 calcmode="lin" valueType="num">
                                      <p:cBhvr additive="base">
                                        <p:cTn id="3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anim calcmode="lin" valueType="num">
                                      <p:cBhvr additive="base">
                                        <p:cTn id="39"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6840" y="121920"/>
            <a:ext cx="9668096" cy="584775"/>
          </a:xfrm>
          <a:prstGeom prst="rect">
            <a:avLst/>
          </a:prstGeom>
          <a:noFill/>
        </p:spPr>
        <p:txBody>
          <a:bodyPr wrap="none" rtlCol="0">
            <a:spAutoFit/>
          </a:bodyPr>
          <a:lstStyle/>
          <a:p>
            <a:r>
              <a:rPr lang="en-US" sz="3200" b="1" dirty="0"/>
              <a:t>The selection </a:t>
            </a:r>
            <a:r>
              <a:rPr lang="en-US" sz="3200" b="1"/>
              <a:t>objectives can be quite varied (examples).</a:t>
            </a:r>
            <a:endParaRPr lang="en-US" sz="3200" b="1" dirty="0"/>
          </a:p>
        </p:txBody>
      </p:sp>
      <p:cxnSp>
        <p:nvCxnSpPr>
          <p:cNvPr id="3" name="Straight Connector 2"/>
          <p:cNvCxnSpPr/>
          <p:nvPr/>
        </p:nvCxnSpPr>
        <p:spPr>
          <a:xfrm>
            <a:off x="508804" y="799598"/>
            <a:ext cx="11053763" cy="0"/>
          </a:xfrm>
          <a:prstGeom prst="line">
            <a:avLst/>
          </a:prstGeom>
          <a:ln w="101600">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86871" y="1380566"/>
            <a:ext cx="11654118" cy="4360168"/>
          </a:xfrm>
          <a:prstGeom prst="rect">
            <a:avLst/>
          </a:prstGeom>
          <a:noFill/>
        </p:spPr>
        <p:txBody>
          <a:bodyPr wrap="square" rtlCol="0">
            <a:spAutoFit/>
          </a:bodyPr>
          <a:lstStyle/>
          <a:p>
            <a:pPr marL="457200" indent="-457200">
              <a:spcAft>
                <a:spcPts val="1600"/>
              </a:spcAft>
              <a:buFont typeface="Arial" charset="0"/>
              <a:buChar char="•"/>
            </a:pPr>
            <a:r>
              <a:rPr lang="en-US" sz="2800" dirty="0"/>
              <a:t>Compare devices for some application (mouse A vs. B)</a:t>
            </a:r>
          </a:p>
          <a:p>
            <a:pPr marL="457200" indent="-457200">
              <a:spcAft>
                <a:spcPts val="1600"/>
              </a:spcAft>
              <a:buFont typeface="Arial" charset="0"/>
              <a:buChar char="•"/>
            </a:pPr>
            <a:r>
              <a:rPr lang="en-US" sz="2800" dirty="0"/>
              <a:t>Evaluate a device for a new task not in the original context of use </a:t>
            </a:r>
            <a:br>
              <a:rPr lang="en-US" sz="2800" dirty="0"/>
            </a:br>
            <a:r>
              <a:rPr lang="en-US" sz="2800" dirty="0"/>
              <a:t>  (keyboard as a pointing device) or as a replacement (trackball vs. joystick)</a:t>
            </a:r>
          </a:p>
          <a:p>
            <a:pPr marL="457200" indent="-457200">
              <a:spcAft>
                <a:spcPts val="1600"/>
              </a:spcAft>
              <a:buFont typeface="Arial" charset="0"/>
              <a:buChar char="•"/>
            </a:pPr>
            <a:r>
              <a:rPr lang="en-US" sz="2800" dirty="0"/>
              <a:t>Determine minimum/optimum characteristics of a device for a task </a:t>
            </a:r>
            <a:br>
              <a:rPr lang="en-US" sz="2800" dirty="0"/>
            </a:br>
            <a:r>
              <a:rPr lang="en-US" sz="2800" dirty="0"/>
              <a:t>   (size of a tablet)</a:t>
            </a:r>
          </a:p>
          <a:p>
            <a:pPr marL="457200" indent="-457200">
              <a:spcAft>
                <a:spcPts val="1600"/>
              </a:spcAft>
              <a:buFont typeface="Arial" charset="0"/>
              <a:buChar char="•"/>
            </a:pPr>
            <a:r>
              <a:rPr lang="en-US" sz="2800" dirty="0"/>
              <a:t>Determine workplace requirement (size and shape of support surfaces </a:t>
            </a:r>
            <a:br>
              <a:rPr lang="en-US" sz="2800" dirty="0"/>
            </a:br>
            <a:r>
              <a:rPr lang="en-US" sz="2800" dirty="0"/>
              <a:t>  for input devices)</a:t>
            </a:r>
          </a:p>
          <a:p>
            <a:pPr marL="457200" indent="-457200">
              <a:spcAft>
                <a:spcPts val="1600"/>
              </a:spcAft>
              <a:buFont typeface="Arial" charset="0"/>
              <a:buChar char="•"/>
            </a:pPr>
            <a:r>
              <a:rPr lang="en-US" sz="2800" dirty="0"/>
              <a:t>Determine desired settings for input devices (filtering to eliminate jitter)</a:t>
            </a:r>
          </a:p>
        </p:txBody>
      </p:sp>
    </p:spTree>
    <p:extLst>
      <p:ext uri="{BB962C8B-B14F-4D97-AF65-F5344CB8AC3E}">
        <p14:creationId xmlns:p14="http://schemas.microsoft.com/office/powerpoint/2010/main" val="913738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65176" y="2223247"/>
            <a:ext cx="4260654" cy="830997"/>
          </a:xfrm>
          <a:prstGeom prst="rect">
            <a:avLst/>
          </a:prstGeom>
          <a:noFill/>
        </p:spPr>
        <p:txBody>
          <a:bodyPr wrap="none" rtlCol="0">
            <a:spAutoFit/>
          </a:bodyPr>
          <a:lstStyle/>
          <a:p>
            <a:r>
              <a:rPr lang="en-US" sz="4800" b="1"/>
              <a:t>Part 1: ISO 9241</a:t>
            </a:r>
          </a:p>
        </p:txBody>
      </p:sp>
    </p:spTree>
    <p:extLst>
      <p:ext uri="{BB962C8B-B14F-4D97-AF65-F5344CB8AC3E}">
        <p14:creationId xmlns:p14="http://schemas.microsoft.com/office/powerpoint/2010/main" val="1128903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8680" y="243840"/>
            <a:ext cx="10883107" cy="1077218"/>
          </a:xfrm>
          <a:prstGeom prst="rect">
            <a:avLst/>
          </a:prstGeom>
          <a:noFill/>
        </p:spPr>
        <p:txBody>
          <a:bodyPr wrap="none" rtlCol="0">
            <a:spAutoFit/>
          </a:bodyPr>
          <a:lstStyle/>
          <a:p>
            <a:r>
              <a:rPr lang="en-US" sz="3200" b="1" dirty="0"/>
              <a:t>Somewhat unusual, is their definition of the Index of </a:t>
            </a:r>
            <a:r>
              <a:rPr lang="en-US" sz="3200" b="1"/>
              <a:t>Difficulty </a:t>
            </a:r>
          </a:p>
          <a:p>
            <a:pPr algn="ctr"/>
            <a:r>
              <a:rPr lang="en-US" sz="3200" b="1" dirty="0"/>
              <a:t>(for </a:t>
            </a:r>
            <a:r>
              <a:rPr lang="en-US" sz="3200" b="1" dirty="0" err="1"/>
              <a:t>Fitts</a:t>
            </a:r>
            <a:r>
              <a:rPr lang="en-US" sz="3200" b="1" dirty="0"/>
              <a:t> Law).</a:t>
            </a:r>
          </a:p>
        </p:txBody>
      </p:sp>
      <p:cxnSp>
        <p:nvCxnSpPr>
          <p:cNvPr id="5" name="Straight Connector 4"/>
          <p:cNvCxnSpPr/>
          <p:nvPr/>
        </p:nvCxnSpPr>
        <p:spPr>
          <a:xfrm>
            <a:off x="706924" y="1393958"/>
            <a:ext cx="11053763" cy="0"/>
          </a:xfrm>
          <a:prstGeom prst="line">
            <a:avLst/>
          </a:prstGeom>
          <a:ln w="101600">
            <a:solidFill>
              <a:srgbClr val="00B050"/>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a:stretch>
            <a:fillRect/>
          </a:stretch>
        </p:blipFill>
        <p:spPr>
          <a:xfrm>
            <a:off x="6770220" y="1603099"/>
            <a:ext cx="4245610" cy="2078271"/>
          </a:xfrm>
          <a:prstGeom prst="rect">
            <a:avLst/>
          </a:prstGeom>
        </p:spPr>
      </p:pic>
      <p:pic>
        <p:nvPicPr>
          <p:cNvPr id="7" name="Picture 6"/>
          <p:cNvPicPr>
            <a:picLocks noChangeAspect="1"/>
          </p:cNvPicPr>
          <p:nvPr/>
        </p:nvPicPr>
        <p:blipFill>
          <a:blip r:embed="rId3"/>
          <a:stretch>
            <a:fillRect/>
          </a:stretch>
        </p:blipFill>
        <p:spPr>
          <a:xfrm>
            <a:off x="3286759" y="2875340"/>
            <a:ext cx="2321561" cy="1911874"/>
          </a:xfrm>
          <a:prstGeom prst="rect">
            <a:avLst/>
          </a:prstGeom>
        </p:spPr>
      </p:pic>
      <p:sp>
        <p:nvSpPr>
          <p:cNvPr id="8" name="TextBox 7"/>
          <p:cNvSpPr txBox="1"/>
          <p:nvPr/>
        </p:nvSpPr>
        <p:spPr>
          <a:xfrm>
            <a:off x="781723" y="2404394"/>
            <a:ext cx="6187976" cy="492443"/>
          </a:xfrm>
          <a:prstGeom prst="rect">
            <a:avLst/>
          </a:prstGeom>
          <a:noFill/>
        </p:spPr>
        <p:txBody>
          <a:bodyPr wrap="none" rtlCol="0">
            <a:spAutoFit/>
          </a:bodyPr>
          <a:lstStyle/>
          <a:p>
            <a:r>
              <a:rPr lang="en-US" sz="2600" dirty="0"/>
              <a:t>   For selection, pointing, and dragging tasks:</a:t>
            </a:r>
          </a:p>
        </p:txBody>
      </p:sp>
      <p:sp>
        <p:nvSpPr>
          <p:cNvPr id="9" name="TextBox 8"/>
          <p:cNvSpPr txBox="1"/>
          <p:nvPr/>
        </p:nvSpPr>
        <p:spPr>
          <a:xfrm>
            <a:off x="822960" y="3520500"/>
            <a:ext cx="2696187" cy="492443"/>
          </a:xfrm>
          <a:prstGeom prst="rect">
            <a:avLst/>
          </a:prstGeom>
          <a:noFill/>
        </p:spPr>
        <p:txBody>
          <a:bodyPr wrap="none" rtlCol="0">
            <a:spAutoFit/>
          </a:bodyPr>
          <a:lstStyle/>
          <a:p>
            <a:r>
              <a:rPr lang="en-US" sz="2600" dirty="0"/>
              <a:t>   For tracing tasks</a:t>
            </a:r>
            <a:r>
              <a:rPr lang="en-US" sz="2400" dirty="0"/>
              <a:t>:</a:t>
            </a:r>
          </a:p>
        </p:txBody>
      </p:sp>
      <p:sp>
        <p:nvSpPr>
          <p:cNvPr id="10" name="TextBox 9"/>
          <p:cNvSpPr txBox="1"/>
          <p:nvPr/>
        </p:nvSpPr>
        <p:spPr>
          <a:xfrm>
            <a:off x="1021079" y="4394573"/>
            <a:ext cx="10901979" cy="2092881"/>
          </a:xfrm>
          <a:prstGeom prst="rect">
            <a:avLst/>
          </a:prstGeom>
          <a:noFill/>
        </p:spPr>
        <p:txBody>
          <a:bodyPr wrap="square" rtlCol="0">
            <a:spAutoFit/>
          </a:bodyPr>
          <a:lstStyle/>
          <a:p>
            <a:r>
              <a:rPr lang="en-US" sz="2600" dirty="0"/>
              <a:t>where:</a:t>
            </a:r>
          </a:p>
          <a:p>
            <a:endParaRPr lang="en-US" sz="2600" dirty="0"/>
          </a:p>
          <a:p>
            <a:r>
              <a:rPr lang="en-US" sz="2600" i="1" dirty="0">
                <a:latin typeface="Times New Roman" charset="0"/>
                <a:ea typeface="Times New Roman" charset="0"/>
                <a:cs typeface="Times New Roman" charset="0"/>
              </a:rPr>
              <a:t>d</a:t>
            </a:r>
            <a:r>
              <a:rPr lang="en-US" sz="2600" i="1" dirty="0"/>
              <a:t> </a:t>
            </a:r>
            <a:r>
              <a:rPr lang="en-US" sz="2600" dirty="0"/>
              <a:t>= distance of movement to the target</a:t>
            </a:r>
          </a:p>
          <a:p>
            <a:r>
              <a:rPr lang="en-US" sz="2600" i="1" dirty="0">
                <a:latin typeface="Times New Roman" charset="0"/>
                <a:ea typeface="Times New Roman" charset="0"/>
                <a:cs typeface="Times New Roman" charset="0"/>
              </a:rPr>
              <a:t>w</a:t>
            </a:r>
            <a:r>
              <a:rPr lang="en-US" sz="2600" dirty="0"/>
              <a:t> = target width of the displayed target along the approach axis for selection,</a:t>
            </a:r>
            <a:br>
              <a:rPr lang="en-US" sz="2600" dirty="0"/>
            </a:br>
            <a:r>
              <a:rPr lang="en-US" sz="2600" dirty="0"/>
              <a:t>       pointing, or dragging tasks and perpendicular for tracing tasks</a:t>
            </a:r>
          </a:p>
        </p:txBody>
      </p:sp>
      <p:sp>
        <p:nvSpPr>
          <p:cNvPr id="2" name="Rectangle 1"/>
          <p:cNvSpPr/>
          <p:nvPr/>
        </p:nvSpPr>
        <p:spPr>
          <a:xfrm>
            <a:off x="609599" y="1528047"/>
            <a:ext cx="10614212" cy="492443"/>
          </a:xfrm>
          <a:prstGeom prst="rect">
            <a:avLst/>
          </a:prstGeom>
        </p:spPr>
        <p:txBody>
          <a:bodyPr wrap="square">
            <a:spAutoFit/>
          </a:bodyPr>
          <a:lstStyle/>
          <a:p>
            <a:r>
              <a:rPr lang="en-US" sz="2600" dirty="0"/>
              <a:t>Index of difficulty = measure of the user precision required in a task (in bits)</a:t>
            </a:r>
          </a:p>
        </p:txBody>
      </p:sp>
    </p:spTree>
    <p:extLst>
      <p:ext uri="{BB962C8B-B14F-4D97-AF65-F5344CB8AC3E}">
        <p14:creationId xmlns:p14="http://schemas.microsoft.com/office/powerpoint/2010/main" val="1281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 y="624840"/>
            <a:ext cx="2148840" cy="3539430"/>
          </a:xfrm>
          <a:prstGeom prst="rect">
            <a:avLst/>
          </a:prstGeom>
          <a:noFill/>
        </p:spPr>
        <p:txBody>
          <a:bodyPr wrap="square" rtlCol="0">
            <a:spAutoFit/>
          </a:bodyPr>
          <a:lstStyle/>
          <a:p>
            <a:r>
              <a:rPr lang="en-US" sz="3200" b="1"/>
              <a:t>9241-420 </a:t>
            </a:r>
            <a:r>
              <a:rPr lang="en-US" sz="3200" b="1" dirty="0"/>
              <a:t>provides tables of selection criteria</a:t>
            </a:r>
          </a:p>
          <a:p>
            <a:r>
              <a:rPr lang="en-US" sz="3200" b="1" dirty="0"/>
              <a:t>(e.g. usability)</a:t>
            </a:r>
          </a:p>
        </p:txBody>
      </p:sp>
      <p:pic>
        <p:nvPicPr>
          <p:cNvPr id="4" name="Picture 3"/>
          <p:cNvPicPr>
            <a:picLocks noChangeAspect="1"/>
          </p:cNvPicPr>
          <p:nvPr/>
        </p:nvPicPr>
        <p:blipFill>
          <a:blip r:embed="rId2"/>
          <a:stretch>
            <a:fillRect/>
          </a:stretch>
        </p:blipFill>
        <p:spPr>
          <a:xfrm>
            <a:off x="2608105" y="182880"/>
            <a:ext cx="9583895" cy="6423660"/>
          </a:xfrm>
          <a:prstGeom prst="rect">
            <a:avLst/>
          </a:prstGeom>
        </p:spPr>
      </p:pic>
    </p:spTree>
    <p:extLst>
      <p:ext uri="{BB962C8B-B14F-4D97-AF65-F5344CB8AC3E}">
        <p14:creationId xmlns:p14="http://schemas.microsoft.com/office/powerpoint/2010/main" val="542787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1040" y="243840"/>
            <a:ext cx="10825528" cy="584775"/>
          </a:xfrm>
          <a:prstGeom prst="rect">
            <a:avLst/>
          </a:prstGeom>
          <a:noFill/>
        </p:spPr>
        <p:txBody>
          <a:bodyPr wrap="none" rtlCol="0">
            <a:spAutoFit/>
          </a:bodyPr>
          <a:lstStyle/>
          <a:p>
            <a:r>
              <a:rPr lang="en-US" sz="3200" b="1" dirty="0"/>
              <a:t>Annex B tracing test for freehand input involves tracing circles.</a:t>
            </a:r>
          </a:p>
        </p:txBody>
      </p:sp>
      <p:cxnSp>
        <p:nvCxnSpPr>
          <p:cNvPr id="3" name="Straight Connector 2"/>
          <p:cNvCxnSpPr/>
          <p:nvPr/>
        </p:nvCxnSpPr>
        <p:spPr>
          <a:xfrm>
            <a:off x="550042" y="923311"/>
            <a:ext cx="11053763" cy="0"/>
          </a:xfrm>
          <a:prstGeom prst="line">
            <a:avLst/>
          </a:prstGeom>
          <a:ln w="101600">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798320" y="6263640"/>
            <a:ext cx="2417841" cy="461665"/>
          </a:xfrm>
          <a:prstGeom prst="rect">
            <a:avLst/>
          </a:prstGeom>
          <a:noFill/>
        </p:spPr>
        <p:txBody>
          <a:bodyPr wrap="none" rtlCol="0">
            <a:spAutoFit/>
          </a:bodyPr>
          <a:lstStyle/>
          <a:p>
            <a:r>
              <a:rPr lang="en-US" sz="2400" dirty="0"/>
              <a:t>100 </a:t>
            </a:r>
            <a:r>
              <a:rPr lang="en-US" sz="2400"/>
              <a:t>mm diameter</a:t>
            </a:r>
            <a:endParaRPr lang="en-US" sz="2400" dirty="0"/>
          </a:p>
        </p:txBody>
      </p:sp>
      <p:pic>
        <p:nvPicPr>
          <p:cNvPr id="7" name="Picture 6"/>
          <p:cNvPicPr>
            <a:picLocks noChangeAspect="1"/>
          </p:cNvPicPr>
          <p:nvPr/>
        </p:nvPicPr>
        <p:blipFill>
          <a:blip r:embed="rId2"/>
          <a:stretch>
            <a:fillRect/>
          </a:stretch>
        </p:blipFill>
        <p:spPr>
          <a:xfrm>
            <a:off x="6469081" y="1338430"/>
            <a:ext cx="4854134" cy="4387850"/>
          </a:xfrm>
          <a:prstGeom prst="rect">
            <a:avLst/>
          </a:prstGeom>
        </p:spPr>
      </p:pic>
      <p:pic>
        <p:nvPicPr>
          <p:cNvPr id="8" name="Picture 7"/>
          <p:cNvPicPr>
            <a:picLocks noChangeAspect="1"/>
          </p:cNvPicPr>
          <p:nvPr/>
        </p:nvPicPr>
        <p:blipFill>
          <a:blip r:embed="rId3"/>
          <a:stretch>
            <a:fillRect/>
          </a:stretch>
        </p:blipFill>
        <p:spPr>
          <a:xfrm>
            <a:off x="810260" y="1188720"/>
            <a:ext cx="4818140" cy="4601210"/>
          </a:xfrm>
          <a:prstGeom prst="rect">
            <a:avLst/>
          </a:prstGeom>
        </p:spPr>
      </p:pic>
      <p:sp>
        <p:nvSpPr>
          <p:cNvPr id="9" name="TextBox 8"/>
          <p:cNvSpPr txBox="1"/>
          <p:nvPr/>
        </p:nvSpPr>
        <p:spPr>
          <a:xfrm>
            <a:off x="5931184" y="6070002"/>
            <a:ext cx="6117380" cy="461665"/>
          </a:xfrm>
          <a:prstGeom prst="rect">
            <a:avLst/>
          </a:prstGeom>
          <a:noFill/>
        </p:spPr>
        <p:txBody>
          <a:bodyPr wrap="none" rtlCol="0">
            <a:spAutoFit/>
          </a:bodyPr>
          <a:lstStyle/>
          <a:p>
            <a:r>
              <a:rPr lang="en-US" sz="2400" dirty="0"/>
              <a:t>Measure deviation to nearest mm, </a:t>
            </a:r>
            <a:r>
              <a:rPr lang="en-US" sz="2400"/>
              <a:t>time to </a:t>
            </a:r>
            <a:r>
              <a:rPr lang="en-US" sz="2400" dirty="0"/>
              <a:t>0.1 s</a:t>
            </a:r>
          </a:p>
        </p:txBody>
      </p:sp>
    </p:spTree>
    <p:extLst>
      <p:ext uri="{BB962C8B-B14F-4D97-AF65-F5344CB8AC3E}">
        <p14:creationId xmlns:p14="http://schemas.microsoft.com/office/powerpoint/2010/main" val="12533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5284" y="139849"/>
            <a:ext cx="10354951" cy="584775"/>
          </a:xfrm>
          <a:prstGeom prst="rect">
            <a:avLst/>
          </a:prstGeom>
          <a:noFill/>
        </p:spPr>
        <p:txBody>
          <a:bodyPr wrap="none" rtlCol="0">
            <a:spAutoFit/>
          </a:bodyPr>
          <a:lstStyle/>
          <a:p>
            <a:r>
              <a:rPr lang="en-US" sz="3200" b="1" dirty="0"/>
              <a:t>Annex C, the dragging test, involves moving </a:t>
            </a:r>
            <a:r>
              <a:rPr lang="en-US" sz="3200" b="1"/>
              <a:t>dots into circles</a:t>
            </a:r>
            <a:r>
              <a:rPr lang="en-US" sz="3200" b="1" dirty="0"/>
              <a:t>.</a:t>
            </a:r>
          </a:p>
        </p:txBody>
      </p:sp>
      <p:cxnSp>
        <p:nvCxnSpPr>
          <p:cNvPr id="3" name="Straight Connector 2"/>
          <p:cNvCxnSpPr/>
          <p:nvPr/>
        </p:nvCxnSpPr>
        <p:spPr>
          <a:xfrm>
            <a:off x="633414" y="813045"/>
            <a:ext cx="11053763" cy="0"/>
          </a:xfrm>
          <a:prstGeom prst="line">
            <a:avLst/>
          </a:prstGeom>
          <a:ln w="101600">
            <a:solidFill>
              <a:srgbClr val="00B050"/>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2"/>
          <a:stretch>
            <a:fillRect/>
          </a:stretch>
        </p:blipFill>
        <p:spPr>
          <a:xfrm>
            <a:off x="1094890" y="1039906"/>
            <a:ext cx="5084996" cy="4564940"/>
          </a:xfrm>
          <a:prstGeom prst="rect">
            <a:avLst/>
          </a:prstGeom>
        </p:spPr>
      </p:pic>
      <p:sp>
        <p:nvSpPr>
          <p:cNvPr id="5" name="TextBox 4"/>
          <p:cNvSpPr txBox="1"/>
          <p:nvPr/>
        </p:nvSpPr>
        <p:spPr>
          <a:xfrm>
            <a:off x="0" y="5662108"/>
            <a:ext cx="7730129" cy="830997"/>
          </a:xfrm>
          <a:prstGeom prst="rect">
            <a:avLst/>
          </a:prstGeom>
          <a:noFill/>
        </p:spPr>
        <p:txBody>
          <a:bodyPr wrap="none" rtlCol="0">
            <a:spAutoFit/>
          </a:bodyPr>
          <a:lstStyle/>
          <a:p>
            <a:r>
              <a:rPr lang="en-US" sz="2400" dirty="0"/>
              <a:t>8 mm diameter dots, 10 mm diameter circles, 100 mm move</a:t>
            </a:r>
          </a:p>
          <a:p>
            <a:r>
              <a:rPr lang="en-US" sz="2400" dirty="0"/>
              <a:t>Repeat 10 times for each direction</a:t>
            </a:r>
          </a:p>
        </p:txBody>
      </p:sp>
      <p:pic>
        <p:nvPicPr>
          <p:cNvPr id="6" name="Picture 5"/>
          <p:cNvPicPr>
            <a:picLocks noChangeAspect="1"/>
          </p:cNvPicPr>
          <p:nvPr/>
        </p:nvPicPr>
        <p:blipFill>
          <a:blip r:embed="rId3"/>
          <a:stretch>
            <a:fillRect/>
          </a:stretch>
        </p:blipFill>
        <p:spPr>
          <a:xfrm>
            <a:off x="8002255" y="1661160"/>
            <a:ext cx="3162748" cy="1600200"/>
          </a:xfrm>
          <a:prstGeom prst="rect">
            <a:avLst/>
          </a:prstGeom>
        </p:spPr>
      </p:pic>
      <p:sp>
        <p:nvSpPr>
          <p:cNvPr id="7" name="TextBox 6"/>
          <p:cNvSpPr txBox="1"/>
          <p:nvPr/>
        </p:nvSpPr>
        <p:spPr>
          <a:xfrm>
            <a:off x="7741920" y="3322320"/>
            <a:ext cx="3928768" cy="830997"/>
          </a:xfrm>
          <a:prstGeom prst="rect">
            <a:avLst/>
          </a:prstGeom>
          <a:noFill/>
        </p:spPr>
        <p:txBody>
          <a:bodyPr wrap="none" rtlCol="0">
            <a:spAutoFit/>
          </a:bodyPr>
          <a:lstStyle/>
          <a:p>
            <a:r>
              <a:rPr lang="en-US" sz="2400" dirty="0"/>
              <a:t>Score position to nearest mm,</a:t>
            </a:r>
          </a:p>
          <a:p>
            <a:r>
              <a:rPr lang="en-US" sz="2400" dirty="0"/>
              <a:t>Time to nearest </a:t>
            </a:r>
            <a:r>
              <a:rPr lang="en-US" sz="2400" dirty="0" err="1"/>
              <a:t>ms</a:t>
            </a:r>
            <a:endParaRPr lang="en-US" sz="2400" dirty="0"/>
          </a:p>
        </p:txBody>
      </p:sp>
    </p:spTree>
    <p:extLst>
      <p:ext uri="{BB962C8B-B14F-4D97-AF65-F5344CB8AC3E}">
        <p14:creationId xmlns:p14="http://schemas.microsoft.com/office/powerpoint/2010/main" val="193926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3972" y="198120"/>
            <a:ext cx="10227030" cy="584775"/>
          </a:xfrm>
          <a:prstGeom prst="rect">
            <a:avLst/>
          </a:prstGeom>
          <a:noFill/>
        </p:spPr>
        <p:txBody>
          <a:bodyPr wrap="none" rtlCol="0">
            <a:spAutoFit/>
          </a:bodyPr>
          <a:lstStyle/>
          <a:p>
            <a:r>
              <a:rPr lang="en-US" sz="3200" b="1" dirty="0"/>
              <a:t>Annex D  is an assessment of comfort </a:t>
            </a:r>
            <a:r>
              <a:rPr lang="en-US" sz="3200" b="1"/>
              <a:t>using 12 rating scales.</a:t>
            </a:r>
          </a:p>
        </p:txBody>
      </p:sp>
      <p:cxnSp>
        <p:nvCxnSpPr>
          <p:cNvPr id="5" name="Straight Connector 4"/>
          <p:cNvCxnSpPr/>
          <p:nvPr/>
        </p:nvCxnSpPr>
        <p:spPr>
          <a:xfrm>
            <a:off x="585004" y="927794"/>
            <a:ext cx="11053763" cy="0"/>
          </a:xfrm>
          <a:prstGeom prst="line">
            <a:avLst/>
          </a:prstGeom>
          <a:ln w="101600">
            <a:solidFill>
              <a:srgbClr val="00B050"/>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2"/>
          <a:stretch>
            <a:fillRect/>
          </a:stretch>
        </p:blipFill>
        <p:spPr>
          <a:xfrm>
            <a:off x="250189" y="1601470"/>
            <a:ext cx="11826863" cy="4692650"/>
          </a:xfrm>
          <a:prstGeom prst="rect">
            <a:avLst/>
          </a:prstGeom>
        </p:spPr>
      </p:pic>
    </p:spTree>
    <p:extLst>
      <p:ext uri="{BB962C8B-B14F-4D97-AF65-F5344CB8AC3E}">
        <p14:creationId xmlns:p14="http://schemas.microsoft.com/office/powerpoint/2010/main" val="610011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04800"/>
            <a:ext cx="10781798" cy="553998"/>
          </a:xfrm>
          <a:prstGeom prst="rect">
            <a:avLst/>
          </a:prstGeom>
          <a:noFill/>
        </p:spPr>
        <p:txBody>
          <a:bodyPr wrap="none" rtlCol="0">
            <a:spAutoFit/>
          </a:bodyPr>
          <a:lstStyle/>
          <a:p>
            <a:r>
              <a:rPr lang="en-US" sz="3000" b="1" dirty="0"/>
              <a:t>The rating scales are divided into 2 categories, general </a:t>
            </a:r>
            <a:r>
              <a:rPr lang="en-US" sz="3000" b="1"/>
              <a:t>and fatigue.</a:t>
            </a:r>
            <a:endParaRPr lang="en-US" sz="3000" b="1" dirty="0"/>
          </a:p>
        </p:txBody>
      </p:sp>
      <p:cxnSp>
        <p:nvCxnSpPr>
          <p:cNvPr id="3" name="Straight Connector 2"/>
          <p:cNvCxnSpPr/>
          <p:nvPr/>
        </p:nvCxnSpPr>
        <p:spPr>
          <a:xfrm>
            <a:off x="645964" y="997718"/>
            <a:ext cx="11053763" cy="0"/>
          </a:xfrm>
          <a:prstGeom prst="line">
            <a:avLst/>
          </a:prstGeom>
          <a:ln w="101600">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631578" y="1613646"/>
            <a:ext cx="4200252" cy="4324261"/>
          </a:xfrm>
          <a:prstGeom prst="rect">
            <a:avLst/>
          </a:prstGeom>
          <a:noFill/>
        </p:spPr>
        <p:txBody>
          <a:bodyPr wrap="none" rtlCol="0">
            <a:spAutoFit/>
          </a:bodyPr>
          <a:lstStyle/>
          <a:p>
            <a:pPr>
              <a:spcAft>
                <a:spcPts val="600"/>
              </a:spcAft>
            </a:pPr>
            <a:r>
              <a:rPr lang="en-US" sz="3000" u="sng" dirty="0"/>
              <a:t>General</a:t>
            </a:r>
          </a:p>
          <a:p>
            <a:pPr marL="457200" indent="-457200">
              <a:spcAft>
                <a:spcPts val="600"/>
              </a:spcAft>
              <a:buFont typeface="Arial" charset="0"/>
              <a:buChar char="•"/>
            </a:pPr>
            <a:r>
              <a:rPr lang="en-US" sz="3000" dirty="0"/>
              <a:t>Actuation force</a:t>
            </a:r>
          </a:p>
          <a:p>
            <a:pPr marL="457200" indent="-457200">
              <a:spcAft>
                <a:spcPts val="600"/>
              </a:spcAft>
              <a:buFont typeface="Arial" charset="0"/>
              <a:buChar char="•"/>
            </a:pPr>
            <a:r>
              <a:rPr lang="en-US" sz="3000" dirty="0"/>
              <a:t>Operation smoothness</a:t>
            </a:r>
          </a:p>
          <a:p>
            <a:pPr marL="457200" indent="-457200">
              <a:spcAft>
                <a:spcPts val="600"/>
              </a:spcAft>
              <a:buFont typeface="Arial" charset="0"/>
              <a:buChar char="•"/>
            </a:pPr>
            <a:r>
              <a:rPr lang="en-US" sz="3000" dirty="0"/>
              <a:t>Operation effort</a:t>
            </a:r>
          </a:p>
          <a:p>
            <a:pPr marL="457200" indent="-457200">
              <a:spcAft>
                <a:spcPts val="600"/>
              </a:spcAft>
              <a:buFont typeface="Arial" charset="0"/>
              <a:buChar char="•"/>
            </a:pPr>
            <a:r>
              <a:rPr lang="en-US" sz="3000" dirty="0"/>
              <a:t>Accuracy</a:t>
            </a:r>
          </a:p>
          <a:p>
            <a:pPr marL="457200" indent="-457200">
              <a:spcAft>
                <a:spcPts val="600"/>
              </a:spcAft>
              <a:buFont typeface="Arial" charset="0"/>
              <a:buChar char="•"/>
            </a:pPr>
            <a:r>
              <a:rPr lang="en-US" sz="3000" dirty="0"/>
              <a:t>Operation speed</a:t>
            </a:r>
          </a:p>
          <a:p>
            <a:pPr marL="457200" indent="-457200">
              <a:spcAft>
                <a:spcPts val="600"/>
              </a:spcAft>
              <a:buFont typeface="Arial" charset="0"/>
              <a:buChar char="•"/>
            </a:pPr>
            <a:r>
              <a:rPr lang="en-US" sz="3000" dirty="0"/>
              <a:t>General comfort</a:t>
            </a:r>
          </a:p>
          <a:p>
            <a:pPr marL="457200" indent="-457200">
              <a:spcAft>
                <a:spcPts val="600"/>
              </a:spcAft>
              <a:buFont typeface="Arial" charset="0"/>
              <a:buChar char="•"/>
            </a:pPr>
            <a:r>
              <a:rPr lang="en-US" sz="3000" dirty="0"/>
              <a:t>Overall operation</a:t>
            </a:r>
          </a:p>
        </p:txBody>
      </p:sp>
      <p:sp>
        <p:nvSpPr>
          <p:cNvPr id="8" name="TextBox 7"/>
          <p:cNvSpPr txBox="1"/>
          <p:nvPr/>
        </p:nvSpPr>
        <p:spPr>
          <a:xfrm>
            <a:off x="6884894" y="1721224"/>
            <a:ext cx="3213187" cy="3247043"/>
          </a:xfrm>
          <a:prstGeom prst="rect">
            <a:avLst/>
          </a:prstGeom>
          <a:noFill/>
        </p:spPr>
        <p:txBody>
          <a:bodyPr wrap="none" rtlCol="0">
            <a:spAutoFit/>
          </a:bodyPr>
          <a:lstStyle/>
          <a:p>
            <a:pPr>
              <a:spcAft>
                <a:spcPts val="600"/>
              </a:spcAft>
            </a:pPr>
            <a:r>
              <a:rPr lang="en-US" sz="3000" u="sng" dirty="0"/>
              <a:t>Fatigue</a:t>
            </a:r>
          </a:p>
          <a:p>
            <a:pPr marL="457200" indent="-457200">
              <a:spcAft>
                <a:spcPts val="600"/>
              </a:spcAft>
              <a:buFont typeface="Arial" charset="0"/>
              <a:buChar char="•"/>
            </a:pPr>
            <a:r>
              <a:rPr lang="en-US" sz="3000" dirty="0"/>
              <a:t>Finger fatigue</a:t>
            </a:r>
          </a:p>
          <a:p>
            <a:pPr marL="457200" indent="-457200">
              <a:spcAft>
                <a:spcPts val="600"/>
              </a:spcAft>
              <a:buFont typeface="Arial" charset="0"/>
              <a:buChar char="•"/>
            </a:pPr>
            <a:r>
              <a:rPr lang="en-US" sz="3000" dirty="0"/>
              <a:t>Wrist fatigue</a:t>
            </a:r>
          </a:p>
          <a:p>
            <a:pPr marL="457200" indent="-457200">
              <a:spcAft>
                <a:spcPts val="600"/>
              </a:spcAft>
              <a:buFont typeface="Arial" charset="0"/>
              <a:buChar char="•"/>
            </a:pPr>
            <a:r>
              <a:rPr lang="en-US" sz="3000" dirty="0"/>
              <a:t>Arm fatigue</a:t>
            </a:r>
          </a:p>
          <a:p>
            <a:pPr marL="457200" indent="-457200">
              <a:spcAft>
                <a:spcPts val="600"/>
              </a:spcAft>
              <a:buFont typeface="Arial" charset="0"/>
              <a:buChar char="•"/>
            </a:pPr>
            <a:r>
              <a:rPr lang="en-US" sz="3000" dirty="0"/>
              <a:t>Shoulder fatigue</a:t>
            </a:r>
          </a:p>
          <a:p>
            <a:pPr marL="457200" indent="-457200">
              <a:spcAft>
                <a:spcPts val="600"/>
              </a:spcAft>
              <a:buFont typeface="Arial" charset="0"/>
              <a:buChar char="•"/>
            </a:pPr>
            <a:r>
              <a:rPr lang="en-US" sz="3000" dirty="0"/>
              <a:t>Neck fatigue</a:t>
            </a:r>
          </a:p>
        </p:txBody>
      </p:sp>
    </p:spTree>
    <p:extLst>
      <p:ext uri="{BB962C8B-B14F-4D97-AF65-F5344CB8AC3E}">
        <p14:creationId xmlns:p14="http://schemas.microsoft.com/office/powerpoint/2010/main" val="122560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 y="411480"/>
            <a:ext cx="5101397" cy="1477328"/>
          </a:xfrm>
          <a:prstGeom prst="rect">
            <a:avLst/>
          </a:prstGeom>
          <a:noFill/>
        </p:spPr>
        <p:txBody>
          <a:bodyPr wrap="none" rtlCol="0">
            <a:spAutoFit/>
          </a:bodyPr>
          <a:lstStyle/>
          <a:p>
            <a:r>
              <a:rPr lang="en-US" sz="3000" b="1" dirty="0"/>
              <a:t>A Borg CR10 scale (1982)</a:t>
            </a:r>
          </a:p>
          <a:p>
            <a:r>
              <a:rPr lang="en-US" sz="3000" b="1" dirty="0"/>
              <a:t>is used to separately rate </a:t>
            </a:r>
          </a:p>
          <a:p>
            <a:r>
              <a:rPr lang="en-US" sz="3000" b="1" dirty="0"/>
              <a:t>arm, shoulder, and neck effort.</a:t>
            </a:r>
          </a:p>
        </p:txBody>
      </p:sp>
      <p:cxnSp>
        <p:nvCxnSpPr>
          <p:cNvPr id="3" name="Straight Connector 2"/>
          <p:cNvCxnSpPr/>
          <p:nvPr/>
        </p:nvCxnSpPr>
        <p:spPr>
          <a:xfrm>
            <a:off x="198120" y="2057400"/>
            <a:ext cx="5131287" cy="7118"/>
          </a:xfrm>
          <a:prstGeom prst="line">
            <a:avLst/>
          </a:prstGeom>
          <a:ln w="101600">
            <a:solidFill>
              <a:srgbClr val="00B050"/>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2"/>
          <a:stretch>
            <a:fillRect/>
          </a:stretch>
        </p:blipFill>
        <p:spPr>
          <a:xfrm>
            <a:off x="5913121" y="779779"/>
            <a:ext cx="6445762" cy="5952967"/>
          </a:xfrm>
          <a:prstGeom prst="rect">
            <a:avLst/>
          </a:prstGeom>
        </p:spPr>
      </p:pic>
      <p:sp>
        <p:nvSpPr>
          <p:cNvPr id="6" name="TextBox 5"/>
          <p:cNvSpPr txBox="1"/>
          <p:nvPr/>
        </p:nvSpPr>
        <p:spPr>
          <a:xfrm>
            <a:off x="5638800" y="152400"/>
            <a:ext cx="2672783" cy="553998"/>
          </a:xfrm>
          <a:prstGeom prst="rect">
            <a:avLst/>
          </a:prstGeom>
          <a:noFill/>
        </p:spPr>
        <p:txBody>
          <a:bodyPr wrap="none" rtlCol="0">
            <a:spAutoFit/>
          </a:bodyPr>
          <a:lstStyle/>
          <a:p>
            <a:r>
              <a:rPr lang="en-US" sz="3000" b="1" u="sng" dirty="0"/>
              <a:t>Points       Effort</a:t>
            </a:r>
          </a:p>
        </p:txBody>
      </p:sp>
    </p:spTree>
    <p:extLst>
      <p:ext uri="{BB962C8B-B14F-4D97-AF65-F5344CB8AC3E}">
        <p14:creationId xmlns:p14="http://schemas.microsoft.com/office/powerpoint/2010/main" val="91572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35480" y="228600"/>
            <a:ext cx="8684300" cy="646331"/>
          </a:xfrm>
          <a:prstGeom prst="rect">
            <a:avLst/>
          </a:prstGeom>
          <a:noFill/>
        </p:spPr>
        <p:txBody>
          <a:bodyPr wrap="none" rtlCol="0">
            <a:spAutoFit/>
          </a:bodyPr>
          <a:lstStyle/>
          <a:p>
            <a:r>
              <a:rPr lang="en-US" sz="3600" b="1"/>
              <a:t>Annex E describes a 1-direction tapping test.</a:t>
            </a:r>
          </a:p>
        </p:txBody>
      </p:sp>
      <p:cxnSp>
        <p:nvCxnSpPr>
          <p:cNvPr id="3" name="Straight Connector 2"/>
          <p:cNvCxnSpPr/>
          <p:nvPr/>
        </p:nvCxnSpPr>
        <p:spPr>
          <a:xfrm>
            <a:off x="645964" y="997718"/>
            <a:ext cx="11053763" cy="0"/>
          </a:xfrm>
          <a:prstGeom prst="line">
            <a:avLst/>
          </a:prstGeom>
          <a:ln w="101600">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733800" y="3672840"/>
            <a:ext cx="1000146" cy="1200329"/>
          </a:xfrm>
          <a:prstGeom prst="rect">
            <a:avLst/>
          </a:prstGeom>
          <a:noFill/>
        </p:spPr>
        <p:txBody>
          <a:bodyPr wrap="none" rtlCol="0">
            <a:spAutoFit/>
          </a:bodyPr>
          <a:lstStyle/>
          <a:p>
            <a:pPr algn="ctr"/>
            <a:r>
              <a:rPr lang="en-US" sz="2400" i="1" dirty="0">
                <a:latin typeface="Times New Roman" charset="0"/>
                <a:ea typeface="Times New Roman" charset="0"/>
                <a:cs typeface="Times New Roman" charset="0"/>
              </a:rPr>
              <a:t>w</a:t>
            </a:r>
            <a:r>
              <a:rPr lang="en-US" sz="2400" dirty="0"/>
              <a:t> = </a:t>
            </a:r>
          </a:p>
          <a:p>
            <a:pPr algn="ctr"/>
            <a:r>
              <a:rPr lang="en-US" sz="2400" dirty="0"/>
              <a:t>target </a:t>
            </a:r>
          </a:p>
          <a:p>
            <a:pPr algn="ctr"/>
            <a:r>
              <a:rPr lang="en-US" sz="2400" dirty="0"/>
              <a:t>width</a:t>
            </a:r>
          </a:p>
        </p:txBody>
      </p:sp>
      <p:sp>
        <p:nvSpPr>
          <p:cNvPr id="7" name="TextBox 6"/>
          <p:cNvSpPr txBox="1"/>
          <p:nvPr/>
        </p:nvSpPr>
        <p:spPr>
          <a:xfrm>
            <a:off x="7239000" y="1645920"/>
            <a:ext cx="3457998" cy="1569660"/>
          </a:xfrm>
          <a:prstGeom prst="rect">
            <a:avLst/>
          </a:prstGeom>
          <a:noFill/>
        </p:spPr>
        <p:txBody>
          <a:bodyPr wrap="none" rtlCol="0">
            <a:spAutoFit/>
          </a:bodyPr>
          <a:lstStyle/>
          <a:p>
            <a:r>
              <a:rPr lang="en-US" sz="3200" dirty="0"/>
              <a:t>Low I</a:t>
            </a:r>
            <a:r>
              <a:rPr lang="en-US" sz="3200" baseline="-25000" dirty="0"/>
              <a:t>D</a:t>
            </a:r>
            <a:r>
              <a:rPr lang="en-US" sz="3200" dirty="0"/>
              <a:t>  =&lt; 4</a:t>
            </a:r>
          </a:p>
          <a:p>
            <a:r>
              <a:rPr lang="en-US" sz="3200" dirty="0"/>
              <a:t>4 &lt; Medium I</a:t>
            </a:r>
            <a:r>
              <a:rPr lang="en-US" sz="3200" baseline="-25000" dirty="0"/>
              <a:t>D</a:t>
            </a:r>
            <a:r>
              <a:rPr lang="en-US" sz="3200" dirty="0"/>
              <a:t>  =&lt; 6</a:t>
            </a:r>
          </a:p>
          <a:p>
            <a:r>
              <a:rPr lang="en-US" sz="3200" dirty="0"/>
              <a:t>High I</a:t>
            </a:r>
            <a:r>
              <a:rPr lang="en-US" sz="3200" baseline="-25000" dirty="0"/>
              <a:t>D </a:t>
            </a:r>
            <a:r>
              <a:rPr lang="en-US" sz="3200" dirty="0"/>
              <a:t>&gt;6    </a:t>
            </a:r>
          </a:p>
        </p:txBody>
      </p:sp>
      <p:sp>
        <p:nvSpPr>
          <p:cNvPr id="8" name="TextBox 7"/>
          <p:cNvSpPr txBox="1"/>
          <p:nvPr/>
        </p:nvSpPr>
        <p:spPr>
          <a:xfrm>
            <a:off x="1108934" y="5209390"/>
            <a:ext cx="3929409" cy="523220"/>
          </a:xfrm>
          <a:prstGeom prst="rect">
            <a:avLst/>
          </a:prstGeom>
          <a:noFill/>
        </p:spPr>
        <p:txBody>
          <a:bodyPr wrap="none" rtlCol="0">
            <a:spAutoFit/>
          </a:bodyPr>
          <a:lstStyle/>
          <a:p>
            <a:r>
              <a:rPr lang="en-US" sz="2800" dirty="0"/>
              <a:t>Alternatively tap 25 times</a:t>
            </a:r>
          </a:p>
        </p:txBody>
      </p:sp>
      <p:sp>
        <p:nvSpPr>
          <p:cNvPr id="9" name="TextBox 8"/>
          <p:cNvSpPr txBox="1"/>
          <p:nvPr/>
        </p:nvSpPr>
        <p:spPr>
          <a:xfrm>
            <a:off x="7193280" y="4221480"/>
            <a:ext cx="3343672" cy="1077218"/>
          </a:xfrm>
          <a:prstGeom prst="rect">
            <a:avLst/>
          </a:prstGeom>
          <a:noFill/>
        </p:spPr>
        <p:txBody>
          <a:bodyPr wrap="none" rtlCol="0">
            <a:spAutoFit/>
          </a:bodyPr>
          <a:lstStyle/>
          <a:p>
            <a:r>
              <a:rPr lang="en-US" sz="3200" dirty="0"/>
              <a:t>Measure time (</a:t>
            </a:r>
            <a:r>
              <a:rPr lang="en-US" sz="3200" dirty="0" err="1"/>
              <a:t>ms</a:t>
            </a:r>
            <a:r>
              <a:rPr lang="en-US" sz="3200" dirty="0"/>
              <a:t>)</a:t>
            </a:r>
          </a:p>
          <a:p>
            <a:r>
              <a:rPr lang="en-US" sz="3200" dirty="0"/>
              <a:t>error (to 1 mm)</a:t>
            </a:r>
          </a:p>
        </p:txBody>
      </p:sp>
      <p:sp>
        <p:nvSpPr>
          <p:cNvPr id="11" name="Rectangle 10"/>
          <p:cNvSpPr/>
          <p:nvPr/>
        </p:nvSpPr>
        <p:spPr>
          <a:xfrm>
            <a:off x="594360" y="2148840"/>
            <a:ext cx="731520" cy="1950720"/>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40480" y="2118360"/>
            <a:ext cx="731520" cy="1950720"/>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a:off x="899160" y="1676400"/>
            <a:ext cx="3383280" cy="0"/>
          </a:xfrm>
          <a:prstGeom prst="straightConnector1">
            <a:avLst/>
          </a:prstGeom>
          <a:ln w="34925">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752600" y="1216075"/>
            <a:ext cx="1783080" cy="1200329"/>
          </a:xfrm>
          <a:prstGeom prst="rect">
            <a:avLst/>
          </a:prstGeom>
        </p:spPr>
        <p:txBody>
          <a:bodyPr wrap="square">
            <a:spAutoFit/>
          </a:bodyPr>
          <a:lstStyle/>
          <a:p>
            <a:pPr algn="ctr"/>
            <a:r>
              <a:rPr lang="en-US" sz="2400" i="1" dirty="0">
                <a:latin typeface="Times New Roman" charset="0"/>
                <a:ea typeface="Times New Roman" charset="0"/>
                <a:cs typeface="Times New Roman" charset="0"/>
              </a:rPr>
              <a:t>d</a:t>
            </a:r>
            <a:r>
              <a:rPr lang="en-US" sz="2400" dirty="0"/>
              <a:t> = </a:t>
            </a:r>
          </a:p>
          <a:p>
            <a:pPr algn="ctr"/>
            <a:r>
              <a:rPr lang="en-US" sz="2400" dirty="0"/>
              <a:t>movement </a:t>
            </a:r>
          </a:p>
          <a:p>
            <a:pPr algn="ctr"/>
            <a:r>
              <a:rPr lang="en-US" sz="2400" dirty="0"/>
              <a:t>distance</a:t>
            </a:r>
          </a:p>
        </p:txBody>
      </p:sp>
      <p:cxnSp>
        <p:nvCxnSpPr>
          <p:cNvPr id="19" name="Straight Arrow Connector 18"/>
          <p:cNvCxnSpPr/>
          <p:nvPr/>
        </p:nvCxnSpPr>
        <p:spPr>
          <a:xfrm>
            <a:off x="3108960" y="3947160"/>
            <a:ext cx="65532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4663440" y="3947160"/>
            <a:ext cx="73152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495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1+#ppt_w/2"/>
                                          </p:val>
                                        </p:tav>
                                        <p:tav tm="100000">
                                          <p:val>
                                            <p:strVal val="#ppt_x"/>
                                          </p:val>
                                        </p:tav>
                                      </p:tavLst>
                                    </p:anim>
                                    <p:anim calcmode="lin" valueType="num">
                                      <p:cBhvr additive="base">
                                        <p:cTn id="4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1" grpId="0" animBg="1"/>
      <p:bldP spid="12" grpId="0" animBg="1"/>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360" y="182880"/>
            <a:ext cx="3623364" cy="1569660"/>
          </a:xfrm>
          <a:prstGeom prst="rect">
            <a:avLst/>
          </a:prstGeom>
          <a:noFill/>
        </p:spPr>
        <p:txBody>
          <a:bodyPr wrap="none" rtlCol="0">
            <a:spAutoFit/>
          </a:bodyPr>
          <a:lstStyle/>
          <a:p>
            <a:r>
              <a:rPr lang="en-US" sz="3200" b="1" dirty="0"/>
              <a:t>Annex F describes a </a:t>
            </a:r>
          </a:p>
          <a:p>
            <a:r>
              <a:rPr lang="en-US" sz="3200" b="1" dirty="0"/>
              <a:t>multi-directional </a:t>
            </a:r>
          </a:p>
          <a:p>
            <a:r>
              <a:rPr lang="en-US" sz="3200" b="1" dirty="0"/>
              <a:t>tapping test.</a:t>
            </a:r>
          </a:p>
        </p:txBody>
      </p:sp>
      <p:cxnSp>
        <p:nvCxnSpPr>
          <p:cNvPr id="3" name="Straight Connector 2"/>
          <p:cNvCxnSpPr/>
          <p:nvPr/>
        </p:nvCxnSpPr>
        <p:spPr>
          <a:xfrm>
            <a:off x="417364" y="1866398"/>
            <a:ext cx="5404316" cy="0"/>
          </a:xfrm>
          <a:prstGeom prst="line">
            <a:avLst/>
          </a:prstGeom>
          <a:ln w="101600">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02920" y="2697480"/>
            <a:ext cx="3479542" cy="1077218"/>
          </a:xfrm>
          <a:prstGeom prst="rect">
            <a:avLst/>
          </a:prstGeom>
          <a:noFill/>
        </p:spPr>
        <p:txBody>
          <a:bodyPr wrap="none" rtlCol="0">
            <a:spAutoFit/>
          </a:bodyPr>
          <a:lstStyle/>
          <a:p>
            <a:r>
              <a:rPr lang="en-US" sz="3200" dirty="0"/>
              <a:t>Vary target size, </a:t>
            </a:r>
          </a:p>
          <a:p>
            <a:r>
              <a:rPr lang="en-US" sz="3200" dirty="0"/>
              <a:t>movement distance</a:t>
            </a:r>
          </a:p>
        </p:txBody>
      </p:sp>
      <p:sp>
        <p:nvSpPr>
          <p:cNvPr id="7" name="TextBox 6"/>
          <p:cNvSpPr txBox="1"/>
          <p:nvPr/>
        </p:nvSpPr>
        <p:spPr>
          <a:xfrm>
            <a:off x="487680" y="4389120"/>
            <a:ext cx="3343672" cy="1077218"/>
          </a:xfrm>
          <a:prstGeom prst="rect">
            <a:avLst/>
          </a:prstGeom>
          <a:noFill/>
        </p:spPr>
        <p:txBody>
          <a:bodyPr wrap="none" rtlCol="0">
            <a:spAutoFit/>
          </a:bodyPr>
          <a:lstStyle/>
          <a:p>
            <a:r>
              <a:rPr lang="en-US" sz="3200" dirty="0"/>
              <a:t>Measure time (</a:t>
            </a:r>
            <a:r>
              <a:rPr lang="en-US" sz="3200" dirty="0" err="1"/>
              <a:t>ms</a:t>
            </a:r>
            <a:r>
              <a:rPr lang="en-US" sz="3200" dirty="0"/>
              <a:t>)</a:t>
            </a:r>
          </a:p>
          <a:p>
            <a:r>
              <a:rPr lang="en-US" sz="3200" dirty="0"/>
              <a:t>error (to 1 mm)</a:t>
            </a:r>
          </a:p>
        </p:txBody>
      </p:sp>
      <p:pic>
        <p:nvPicPr>
          <p:cNvPr id="11" name="Picture 10"/>
          <p:cNvPicPr>
            <a:picLocks noChangeAspect="1"/>
          </p:cNvPicPr>
          <p:nvPr/>
        </p:nvPicPr>
        <p:blipFill>
          <a:blip r:embed="rId2"/>
          <a:stretch>
            <a:fillRect/>
          </a:stretch>
        </p:blipFill>
        <p:spPr>
          <a:xfrm>
            <a:off x="5447029" y="161290"/>
            <a:ext cx="6637153" cy="6498590"/>
          </a:xfrm>
          <a:prstGeom prst="rect">
            <a:avLst/>
          </a:prstGeom>
        </p:spPr>
      </p:pic>
    </p:spTree>
    <p:extLst>
      <p:ext uri="{BB962C8B-B14F-4D97-AF65-F5344CB8AC3E}">
        <p14:creationId xmlns:p14="http://schemas.microsoft.com/office/powerpoint/2010/main" val="212016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6870" y="228600"/>
            <a:ext cx="11715130" cy="584775"/>
          </a:xfrm>
          <a:prstGeom prst="rect">
            <a:avLst/>
          </a:prstGeom>
          <a:noFill/>
        </p:spPr>
        <p:txBody>
          <a:bodyPr wrap="none" rtlCol="0">
            <a:spAutoFit/>
          </a:bodyPr>
          <a:lstStyle/>
          <a:p>
            <a:r>
              <a:rPr lang="en-US" sz="3200" b="1" dirty="0"/>
              <a:t>Annex G is for assessing hand-held keyboards (e.g., mobile devices).</a:t>
            </a:r>
          </a:p>
        </p:txBody>
      </p:sp>
      <p:cxnSp>
        <p:nvCxnSpPr>
          <p:cNvPr id="3" name="Straight Connector 2"/>
          <p:cNvCxnSpPr/>
          <p:nvPr/>
        </p:nvCxnSpPr>
        <p:spPr>
          <a:xfrm>
            <a:off x="645964" y="906278"/>
            <a:ext cx="11053763" cy="0"/>
          </a:xfrm>
          <a:prstGeom prst="line">
            <a:avLst/>
          </a:prstGeom>
          <a:ln w="101600">
            <a:solidFill>
              <a:srgbClr val="00B050"/>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2"/>
          <a:stretch>
            <a:fillRect/>
          </a:stretch>
        </p:blipFill>
        <p:spPr>
          <a:xfrm>
            <a:off x="5030647" y="1164590"/>
            <a:ext cx="7161353" cy="5327650"/>
          </a:xfrm>
          <a:prstGeom prst="rect">
            <a:avLst/>
          </a:prstGeom>
        </p:spPr>
      </p:pic>
      <p:sp>
        <p:nvSpPr>
          <p:cNvPr id="6" name="TextBox 5"/>
          <p:cNvSpPr txBox="1"/>
          <p:nvPr/>
        </p:nvSpPr>
        <p:spPr>
          <a:xfrm>
            <a:off x="518160" y="1493520"/>
            <a:ext cx="3467359" cy="5016758"/>
          </a:xfrm>
          <a:prstGeom prst="rect">
            <a:avLst/>
          </a:prstGeom>
          <a:noFill/>
        </p:spPr>
        <p:txBody>
          <a:bodyPr wrap="none" rtlCol="0">
            <a:spAutoFit/>
          </a:bodyPr>
          <a:lstStyle/>
          <a:p>
            <a:r>
              <a:rPr lang="en-US" sz="3200" dirty="0"/>
              <a:t>Enter text and data </a:t>
            </a:r>
          </a:p>
          <a:p>
            <a:r>
              <a:rPr lang="en-US" sz="3200" dirty="0"/>
              <a:t>for up to 3 min.</a:t>
            </a:r>
          </a:p>
          <a:p>
            <a:endParaRPr lang="en-US" sz="3200" dirty="0"/>
          </a:p>
          <a:p>
            <a:r>
              <a:rPr lang="en-US" sz="3200" dirty="0"/>
              <a:t>Samples -&gt;</a:t>
            </a:r>
          </a:p>
          <a:p>
            <a:endParaRPr lang="en-US" sz="3200" dirty="0"/>
          </a:p>
          <a:p>
            <a:r>
              <a:rPr lang="en-US" sz="3200" dirty="0"/>
              <a:t>See 9241-420</a:t>
            </a:r>
          </a:p>
          <a:p>
            <a:r>
              <a:rPr lang="en-US" sz="3200" dirty="0"/>
              <a:t>for more.</a:t>
            </a:r>
          </a:p>
          <a:p>
            <a:endParaRPr lang="en-US" sz="3200" dirty="0"/>
          </a:p>
          <a:p>
            <a:r>
              <a:rPr lang="en-US" sz="3200" dirty="0"/>
              <a:t>Record time </a:t>
            </a:r>
          </a:p>
          <a:p>
            <a:r>
              <a:rPr lang="en-US" sz="3200" dirty="0"/>
              <a:t>&amp; errors.</a:t>
            </a:r>
          </a:p>
        </p:txBody>
      </p:sp>
    </p:spTree>
    <p:extLst>
      <p:ext uri="{BB962C8B-B14F-4D97-AF65-F5344CB8AC3E}">
        <p14:creationId xmlns:p14="http://schemas.microsoft.com/office/powerpoint/2010/main" val="175848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 calcmode="lin" valueType="num">
                                      <p:cBhvr additive="base">
                                        <p:cTn id="7"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5" end="5"/>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anim calcmode="lin" valueType="num">
                                      <p:cBhvr additive="base">
                                        <p:cTn id="11" dur="5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anim calcmode="lin" valueType="num">
                                      <p:cBhvr additive="base">
                                        <p:cTn id="17"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8" end="8"/>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anim calcmode="lin" valueType="num">
                                      <p:cBhvr additive="base">
                                        <p:cTn id="2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765" y="179294"/>
            <a:ext cx="10075643" cy="646331"/>
          </a:xfrm>
          <a:prstGeom prst="rect">
            <a:avLst/>
          </a:prstGeom>
          <a:noFill/>
        </p:spPr>
        <p:txBody>
          <a:bodyPr wrap="none" rtlCol="0">
            <a:spAutoFit/>
          </a:bodyPr>
          <a:lstStyle/>
          <a:p>
            <a:r>
              <a:rPr lang="en-US" sz="3600" b="1" dirty="0"/>
              <a:t>To get to ISO ergonomics standards (Ergonomics TC)</a:t>
            </a:r>
          </a:p>
        </p:txBody>
      </p:sp>
      <p:sp>
        <p:nvSpPr>
          <p:cNvPr id="5" name="TextBox 4"/>
          <p:cNvSpPr txBox="1"/>
          <p:nvPr/>
        </p:nvSpPr>
        <p:spPr>
          <a:xfrm>
            <a:off x="125506" y="1255059"/>
            <a:ext cx="12414745" cy="5447645"/>
          </a:xfrm>
          <a:prstGeom prst="rect">
            <a:avLst/>
          </a:prstGeom>
          <a:noFill/>
        </p:spPr>
        <p:txBody>
          <a:bodyPr wrap="none" rtlCol="0">
            <a:spAutoFit/>
          </a:bodyPr>
          <a:lstStyle/>
          <a:p>
            <a:r>
              <a:rPr lang="en-US" sz="2900" dirty="0" err="1"/>
              <a:t>ISO.org</a:t>
            </a:r>
            <a:r>
              <a:rPr lang="en-US" sz="2900" dirty="0"/>
              <a:t> &gt; Taking part &gt; Who develops standards &gt; Technical Committees</a:t>
            </a:r>
          </a:p>
          <a:p>
            <a:endParaRPr lang="en-US" sz="2900" dirty="0"/>
          </a:p>
          <a:p>
            <a:r>
              <a:rPr lang="en-US" sz="2900" dirty="0"/>
              <a:t>Scroll to and click on:  ISO/TC 159 Ergonomics</a:t>
            </a:r>
          </a:p>
          <a:p>
            <a:endParaRPr lang="en-US" sz="2900" dirty="0"/>
          </a:p>
          <a:p>
            <a:r>
              <a:rPr lang="en-US" sz="2900" dirty="0"/>
              <a:t>Click on: Work </a:t>
            </a:r>
            <a:r>
              <a:rPr lang="en-US" sz="2900" dirty="0" err="1"/>
              <a:t>programme</a:t>
            </a:r>
            <a:r>
              <a:rPr lang="en-US" sz="2900" dirty="0"/>
              <a:t> (under Quick links)</a:t>
            </a:r>
          </a:p>
          <a:p>
            <a:endParaRPr lang="en-US" sz="2900" dirty="0"/>
          </a:p>
          <a:p>
            <a:r>
              <a:rPr lang="en-US" sz="2900" dirty="0"/>
              <a:t>Scroll to &amp; click on: ISO/TC 159/SC 1 General ergonomics principles</a:t>
            </a:r>
          </a:p>
          <a:p>
            <a:r>
              <a:rPr lang="en-US" sz="2900" dirty="0"/>
              <a:t>                            or   </a:t>
            </a:r>
            <a:r>
              <a:rPr lang="en-US" sz="2900" b="1" dirty="0"/>
              <a:t>ISO/TC 159/SC 4 Ergonomics of human-system interaction</a:t>
            </a:r>
          </a:p>
          <a:p>
            <a:endParaRPr lang="en-US" sz="2900" dirty="0"/>
          </a:p>
          <a:p>
            <a:r>
              <a:rPr lang="en-US" sz="2900" dirty="0"/>
              <a:t>OR</a:t>
            </a:r>
          </a:p>
          <a:p>
            <a:endParaRPr lang="en-US" sz="2900" dirty="0"/>
          </a:p>
          <a:p>
            <a:r>
              <a:rPr lang="en-US" sz="2900" dirty="0" err="1"/>
              <a:t>iso.org</a:t>
            </a:r>
            <a:r>
              <a:rPr lang="en-US" sz="2900" dirty="0"/>
              <a:t>/committee/53372/x/catalogue/</a:t>
            </a:r>
          </a:p>
        </p:txBody>
      </p:sp>
      <p:cxnSp>
        <p:nvCxnSpPr>
          <p:cNvPr id="6" name="Straight Connector 5"/>
          <p:cNvCxnSpPr/>
          <p:nvPr/>
        </p:nvCxnSpPr>
        <p:spPr>
          <a:xfrm>
            <a:off x="537309" y="943828"/>
            <a:ext cx="11053763" cy="0"/>
          </a:xfrm>
          <a:prstGeom prst="line">
            <a:avLst/>
          </a:prstGeom>
          <a:ln w="101600">
            <a:solidFill>
              <a:srgbClr val="00B05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802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9" end="9"/>
                                            </p:txEl>
                                          </p:spTgt>
                                        </p:tgtEl>
                                        <p:attrNameLst>
                                          <p:attrName>style.visibility</p:attrName>
                                        </p:attrNameLst>
                                      </p:cBhvr>
                                      <p:to>
                                        <p:strVal val="visible"/>
                                      </p:to>
                                    </p:set>
                                    <p:anim calcmode="lin" valueType="num">
                                      <p:cBhvr additive="base">
                                        <p:cTn id="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9" end="9"/>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1" end="11"/>
                                            </p:txEl>
                                          </p:spTgt>
                                        </p:tgtEl>
                                        <p:attrNameLst>
                                          <p:attrName>style.visibility</p:attrName>
                                        </p:attrNameLst>
                                      </p:cBhvr>
                                      <p:to>
                                        <p:strVal val="visible"/>
                                      </p:to>
                                    </p:set>
                                    <p:anim calcmode="lin" valueType="num">
                                      <p:cBhvr additive="base">
                                        <p:cTn id="11"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5840" y="121920"/>
            <a:ext cx="9952661" cy="1077218"/>
          </a:xfrm>
          <a:prstGeom prst="rect">
            <a:avLst/>
          </a:prstGeom>
          <a:noFill/>
        </p:spPr>
        <p:txBody>
          <a:bodyPr wrap="none" rtlCol="0">
            <a:spAutoFit/>
          </a:bodyPr>
          <a:lstStyle/>
          <a:p>
            <a:pPr algn="ctr"/>
            <a:r>
              <a:rPr lang="en-US" sz="3200" b="1" dirty="0"/>
              <a:t>Annex H contains extensive tables to aid in device design.</a:t>
            </a:r>
          </a:p>
          <a:p>
            <a:pPr algn="ctr"/>
            <a:r>
              <a:rPr lang="en-US" sz="3200" b="1" dirty="0"/>
              <a:t>Example: compact keyboards</a:t>
            </a:r>
          </a:p>
        </p:txBody>
      </p:sp>
      <p:cxnSp>
        <p:nvCxnSpPr>
          <p:cNvPr id="3" name="Straight Connector 2"/>
          <p:cNvCxnSpPr/>
          <p:nvPr/>
        </p:nvCxnSpPr>
        <p:spPr>
          <a:xfrm>
            <a:off x="0" y="1195838"/>
            <a:ext cx="11053763" cy="0"/>
          </a:xfrm>
          <a:prstGeom prst="line">
            <a:avLst/>
          </a:prstGeom>
          <a:ln w="101600">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13360" y="1859280"/>
            <a:ext cx="3017520" cy="3046988"/>
          </a:xfrm>
          <a:prstGeom prst="rect">
            <a:avLst/>
          </a:prstGeom>
          <a:noFill/>
        </p:spPr>
        <p:txBody>
          <a:bodyPr wrap="square" rtlCol="0">
            <a:spAutoFit/>
          </a:bodyPr>
          <a:lstStyle/>
          <a:p>
            <a:r>
              <a:rPr lang="en-US" sz="2400" dirty="0"/>
              <a:t>Also info on</a:t>
            </a:r>
          </a:p>
          <a:p>
            <a:r>
              <a:rPr lang="en-US" sz="2400" dirty="0"/>
              <a:t>force/displacement,</a:t>
            </a:r>
          </a:p>
          <a:p>
            <a:r>
              <a:rPr lang="en-US" sz="2400" dirty="0"/>
              <a:t>feedback, legends,</a:t>
            </a:r>
          </a:p>
          <a:p>
            <a:r>
              <a:rPr lang="en-US" sz="2400" dirty="0"/>
              <a:t>slope, surface gloss, etc.</a:t>
            </a:r>
          </a:p>
          <a:p>
            <a:endParaRPr lang="en-US" sz="2400" dirty="0"/>
          </a:p>
          <a:p>
            <a:r>
              <a:rPr lang="en-US" sz="2400" dirty="0"/>
              <a:t>Similar info for</a:t>
            </a:r>
          </a:p>
          <a:p>
            <a:r>
              <a:rPr lang="en-US" sz="2400" dirty="0"/>
              <a:t>Full-size keyboards</a:t>
            </a:r>
          </a:p>
        </p:txBody>
      </p:sp>
      <p:grpSp>
        <p:nvGrpSpPr>
          <p:cNvPr id="12" name="Group 11"/>
          <p:cNvGrpSpPr/>
          <p:nvPr/>
        </p:nvGrpSpPr>
        <p:grpSpPr>
          <a:xfrm>
            <a:off x="3429000" y="1879600"/>
            <a:ext cx="7599680" cy="4978400"/>
            <a:chOff x="5483860" y="1483360"/>
            <a:chExt cx="5590540" cy="3708400"/>
          </a:xfrm>
        </p:grpSpPr>
        <p:pic>
          <p:nvPicPr>
            <p:cNvPr id="10" name="Picture 9"/>
            <p:cNvPicPr>
              <a:picLocks noChangeAspect="1"/>
            </p:cNvPicPr>
            <p:nvPr/>
          </p:nvPicPr>
          <p:blipFill>
            <a:blip r:embed="rId2"/>
            <a:stretch>
              <a:fillRect/>
            </a:stretch>
          </p:blipFill>
          <p:spPr>
            <a:xfrm>
              <a:off x="7061200" y="1483360"/>
              <a:ext cx="4013200" cy="3708400"/>
            </a:xfrm>
            <a:prstGeom prst="rect">
              <a:avLst/>
            </a:prstGeom>
          </p:spPr>
        </p:pic>
        <p:pic>
          <p:nvPicPr>
            <p:cNvPr id="11" name="Picture 10"/>
            <p:cNvPicPr>
              <a:picLocks noChangeAspect="1"/>
            </p:cNvPicPr>
            <p:nvPr/>
          </p:nvPicPr>
          <p:blipFill>
            <a:blip r:embed="rId3"/>
            <a:stretch>
              <a:fillRect/>
            </a:stretch>
          </p:blipFill>
          <p:spPr>
            <a:xfrm>
              <a:off x="5483860" y="1490980"/>
              <a:ext cx="1651000" cy="3660140"/>
            </a:xfrm>
            <a:prstGeom prst="rect">
              <a:avLst/>
            </a:prstGeom>
          </p:spPr>
        </p:pic>
      </p:grpSp>
      <p:sp>
        <p:nvSpPr>
          <p:cNvPr id="13" name="TextBox 12"/>
          <p:cNvSpPr txBox="1"/>
          <p:nvPr/>
        </p:nvSpPr>
        <p:spPr>
          <a:xfrm>
            <a:off x="3855720" y="1371600"/>
            <a:ext cx="5346335" cy="461665"/>
          </a:xfrm>
          <a:prstGeom prst="rect">
            <a:avLst/>
          </a:prstGeom>
          <a:noFill/>
        </p:spPr>
        <p:txBody>
          <a:bodyPr wrap="none" rtlCol="0">
            <a:spAutoFit/>
          </a:bodyPr>
          <a:lstStyle/>
          <a:p>
            <a:r>
              <a:rPr lang="en-US" sz="2400" b="1" dirty="0"/>
              <a:t>Property                                   Specification</a:t>
            </a:r>
          </a:p>
        </p:txBody>
      </p:sp>
    </p:spTree>
    <p:extLst>
      <p:ext uri="{BB962C8B-B14F-4D97-AF65-F5344CB8AC3E}">
        <p14:creationId xmlns:p14="http://schemas.microsoft.com/office/powerpoint/2010/main" val="416781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 y="121920"/>
            <a:ext cx="11154400" cy="553998"/>
          </a:xfrm>
          <a:prstGeom prst="rect">
            <a:avLst/>
          </a:prstGeom>
          <a:noFill/>
        </p:spPr>
        <p:txBody>
          <a:bodyPr wrap="none" rtlCol="0">
            <a:spAutoFit/>
          </a:bodyPr>
          <a:lstStyle/>
          <a:p>
            <a:r>
              <a:rPr lang="en-US" sz="3000" b="1" dirty="0"/>
              <a:t>There are also specifications for joysticks (part of 1 of several tables).</a:t>
            </a:r>
          </a:p>
        </p:txBody>
      </p:sp>
      <p:cxnSp>
        <p:nvCxnSpPr>
          <p:cNvPr id="3" name="Straight Connector 2"/>
          <p:cNvCxnSpPr/>
          <p:nvPr/>
        </p:nvCxnSpPr>
        <p:spPr>
          <a:xfrm>
            <a:off x="91440" y="814838"/>
            <a:ext cx="11053763" cy="0"/>
          </a:xfrm>
          <a:prstGeom prst="line">
            <a:avLst/>
          </a:prstGeom>
          <a:ln w="101600">
            <a:solidFill>
              <a:srgbClr val="00B050"/>
            </a:solidFill>
          </a:ln>
          <a:effectLst/>
        </p:spPr>
        <p:style>
          <a:lnRef idx="2">
            <a:schemeClr val="accent1"/>
          </a:lnRef>
          <a:fillRef idx="0">
            <a:schemeClr val="accent1"/>
          </a:fillRef>
          <a:effectRef idx="1">
            <a:schemeClr val="accent1"/>
          </a:effectRef>
          <a:fontRef idx="minor">
            <a:schemeClr val="tx1"/>
          </a:fontRef>
        </p:style>
      </p:cxnSp>
      <p:grpSp>
        <p:nvGrpSpPr>
          <p:cNvPr id="6" name="Group 5"/>
          <p:cNvGrpSpPr/>
          <p:nvPr/>
        </p:nvGrpSpPr>
        <p:grpSpPr>
          <a:xfrm>
            <a:off x="1517650" y="1376680"/>
            <a:ext cx="9058910" cy="5481320"/>
            <a:chOff x="2553970" y="2260600"/>
            <a:chExt cx="5914390" cy="2961640"/>
          </a:xfrm>
        </p:grpSpPr>
        <p:pic>
          <p:nvPicPr>
            <p:cNvPr id="4" name="Picture 3"/>
            <p:cNvPicPr>
              <a:picLocks noChangeAspect="1"/>
            </p:cNvPicPr>
            <p:nvPr/>
          </p:nvPicPr>
          <p:blipFill>
            <a:blip r:embed="rId2"/>
            <a:stretch>
              <a:fillRect/>
            </a:stretch>
          </p:blipFill>
          <p:spPr>
            <a:xfrm>
              <a:off x="2553970" y="2260600"/>
              <a:ext cx="1993900" cy="2946400"/>
            </a:xfrm>
            <a:prstGeom prst="rect">
              <a:avLst/>
            </a:prstGeom>
          </p:spPr>
        </p:pic>
        <p:pic>
          <p:nvPicPr>
            <p:cNvPr id="5" name="Picture 4"/>
            <p:cNvPicPr>
              <a:picLocks noChangeAspect="1"/>
            </p:cNvPicPr>
            <p:nvPr/>
          </p:nvPicPr>
          <p:blipFill>
            <a:blip r:embed="rId3"/>
            <a:stretch>
              <a:fillRect/>
            </a:stretch>
          </p:blipFill>
          <p:spPr>
            <a:xfrm>
              <a:off x="4455160" y="2275840"/>
              <a:ext cx="4013200" cy="2946400"/>
            </a:xfrm>
            <a:prstGeom prst="rect">
              <a:avLst/>
            </a:prstGeom>
          </p:spPr>
        </p:pic>
      </p:grpSp>
      <p:sp>
        <p:nvSpPr>
          <p:cNvPr id="7" name="TextBox 6"/>
          <p:cNvSpPr txBox="1"/>
          <p:nvPr/>
        </p:nvSpPr>
        <p:spPr>
          <a:xfrm>
            <a:off x="2423160" y="960120"/>
            <a:ext cx="5804153" cy="492443"/>
          </a:xfrm>
          <a:prstGeom prst="rect">
            <a:avLst/>
          </a:prstGeom>
          <a:solidFill>
            <a:schemeClr val="bg1"/>
          </a:solidFill>
        </p:spPr>
        <p:txBody>
          <a:bodyPr wrap="none" rtlCol="0">
            <a:spAutoFit/>
          </a:bodyPr>
          <a:lstStyle/>
          <a:p>
            <a:r>
              <a:rPr lang="en-US" sz="2600" b="1" dirty="0"/>
              <a:t>Property                                   Specification</a:t>
            </a:r>
          </a:p>
        </p:txBody>
      </p:sp>
    </p:spTree>
    <p:extLst>
      <p:ext uri="{BB962C8B-B14F-4D97-AF65-F5344CB8AC3E}">
        <p14:creationId xmlns:p14="http://schemas.microsoft.com/office/powerpoint/2010/main" val="19081783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 y="198120"/>
            <a:ext cx="12331581" cy="584775"/>
          </a:xfrm>
          <a:prstGeom prst="rect">
            <a:avLst/>
          </a:prstGeom>
          <a:noFill/>
        </p:spPr>
        <p:txBody>
          <a:bodyPr wrap="none" rtlCol="0">
            <a:spAutoFit/>
          </a:bodyPr>
          <a:lstStyle/>
          <a:p>
            <a:r>
              <a:rPr lang="en-US" sz="3200" b="1" dirty="0"/>
              <a:t>There are also specifications for touchpads (part of 1 of several tables).</a:t>
            </a:r>
          </a:p>
        </p:txBody>
      </p:sp>
      <p:cxnSp>
        <p:nvCxnSpPr>
          <p:cNvPr id="3" name="Straight Connector 2"/>
          <p:cNvCxnSpPr/>
          <p:nvPr/>
        </p:nvCxnSpPr>
        <p:spPr>
          <a:xfrm>
            <a:off x="288666" y="850697"/>
            <a:ext cx="11795760" cy="0"/>
          </a:xfrm>
          <a:prstGeom prst="line">
            <a:avLst/>
          </a:prstGeom>
          <a:ln w="101600">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584525" y="1139415"/>
            <a:ext cx="6649193" cy="553998"/>
          </a:xfrm>
          <a:prstGeom prst="rect">
            <a:avLst/>
          </a:prstGeom>
          <a:solidFill>
            <a:schemeClr val="bg1"/>
          </a:solidFill>
        </p:spPr>
        <p:txBody>
          <a:bodyPr wrap="none" rtlCol="0">
            <a:spAutoFit/>
          </a:bodyPr>
          <a:lstStyle/>
          <a:p>
            <a:r>
              <a:rPr lang="en-US" sz="3000" b="1" dirty="0"/>
              <a:t>Property                                   Specification</a:t>
            </a:r>
          </a:p>
        </p:txBody>
      </p:sp>
      <p:grpSp>
        <p:nvGrpSpPr>
          <p:cNvPr id="13" name="Group 12"/>
          <p:cNvGrpSpPr/>
          <p:nvPr/>
        </p:nvGrpSpPr>
        <p:grpSpPr>
          <a:xfrm>
            <a:off x="1682003" y="1725704"/>
            <a:ext cx="9541810" cy="4899213"/>
            <a:chOff x="1430991" y="3177988"/>
            <a:chExt cx="5779248" cy="2438400"/>
          </a:xfrm>
        </p:grpSpPr>
        <p:pic>
          <p:nvPicPr>
            <p:cNvPr id="11" name="Picture 10"/>
            <p:cNvPicPr>
              <a:picLocks noChangeAspect="1"/>
            </p:cNvPicPr>
            <p:nvPr/>
          </p:nvPicPr>
          <p:blipFill>
            <a:blip r:embed="rId2"/>
            <a:stretch>
              <a:fillRect/>
            </a:stretch>
          </p:blipFill>
          <p:spPr>
            <a:xfrm>
              <a:off x="1430991" y="3184339"/>
              <a:ext cx="1943100" cy="2425700"/>
            </a:xfrm>
            <a:prstGeom prst="rect">
              <a:avLst/>
            </a:prstGeom>
          </p:spPr>
        </p:pic>
        <p:pic>
          <p:nvPicPr>
            <p:cNvPr id="12" name="Picture 11"/>
            <p:cNvPicPr>
              <a:picLocks noChangeAspect="1"/>
            </p:cNvPicPr>
            <p:nvPr/>
          </p:nvPicPr>
          <p:blipFill>
            <a:blip r:embed="rId3"/>
            <a:stretch>
              <a:fillRect/>
            </a:stretch>
          </p:blipFill>
          <p:spPr>
            <a:xfrm>
              <a:off x="3260539" y="3177988"/>
              <a:ext cx="3949700" cy="2438400"/>
            </a:xfrm>
            <a:prstGeom prst="rect">
              <a:avLst/>
            </a:prstGeom>
          </p:spPr>
        </p:pic>
      </p:grpSp>
    </p:spTree>
    <p:extLst>
      <p:ext uri="{BB962C8B-B14F-4D97-AF65-F5344CB8AC3E}">
        <p14:creationId xmlns:p14="http://schemas.microsoft.com/office/powerpoint/2010/main" val="12410827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368552" y="519952"/>
            <a:ext cx="2985247" cy="2985247"/>
          </a:xfrm>
          <a:prstGeom prst="rect">
            <a:avLst/>
          </a:prstGeom>
        </p:spPr>
      </p:pic>
      <p:sp>
        <p:nvSpPr>
          <p:cNvPr id="3" name="TextBox 2"/>
          <p:cNvSpPr txBox="1"/>
          <p:nvPr/>
        </p:nvSpPr>
        <p:spPr>
          <a:xfrm>
            <a:off x="530410" y="161365"/>
            <a:ext cx="11661590" cy="646331"/>
          </a:xfrm>
          <a:prstGeom prst="rect">
            <a:avLst/>
          </a:prstGeom>
          <a:noFill/>
        </p:spPr>
        <p:txBody>
          <a:bodyPr wrap="none" rtlCol="0">
            <a:spAutoFit/>
          </a:bodyPr>
          <a:lstStyle/>
          <a:p>
            <a:r>
              <a:rPr lang="en-US" sz="3600" b="1" dirty="0"/>
              <a:t>The coverage and detail of 9241-420 is extensive, including:</a:t>
            </a:r>
          </a:p>
        </p:txBody>
      </p:sp>
      <p:cxnSp>
        <p:nvCxnSpPr>
          <p:cNvPr id="4" name="Straight Connector 3"/>
          <p:cNvCxnSpPr/>
          <p:nvPr/>
        </p:nvCxnSpPr>
        <p:spPr>
          <a:xfrm>
            <a:off x="557605" y="976203"/>
            <a:ext cx="11795760" cy="0"/>
          </a:xfrm>
          <a:prstGeom prst="line">
            <a:avLst/>
          </a:prstGeom>
          <a:ln w="101600">
            <a:solidFill>
              <a:srgbClr val="00B050"/>
            </a:solidFill>
          </a:ln>
          <a:effectLst/>
        </p:spPr>
        <p:style>
          <a:lnRef idx="2">
            <a:schemeClr val="accent1"/>
          </a:lnRef>
          <a:fillRef idx="0">
            <a:schemeClr val="accent1"/>
          </a:fillRef>
          <a:effectRef idx="1">
            <a:schemeClr val="accent1"/>
          </a:effectRef>
          <a:fontRef idx="minor">
            <a:schemeClr val="tx1"/>
          </a:fontRef>
        </p:style>
      </p:cxnSp>
      <p:pic>
        <p:nvPicPr>
          <p:cNvPr id="1026" name="Picture 2" descr="https://upload.wikimedia.org/wikipedia/commons/thumb/2/22/3-Tasten-Maus_Microsoft.jpg/220px-3-Tasten-Maus_Microsof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764" y="1183341"/>
            <a:ext cx="2095500" cy="18383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7223" y="6382870"/>
            <a:ext cx="4302781" cy="184666"/>
          </a:xfrm>
          <a:prstGeom prst="rect">
            <a:avLst/>
          </a:prstGeom>
          <a:noFill/>
        </p:spPr>
        <p:txBody>
          <a:bodyPr wrap="none" rtlCol="0">
            <a:spAutoFit/>
          </a:bodyPr>
          <a:lstStyle/>
          <a:p>
            <a:r>
              <a:rPr lang="en-US" sz="600" dirty="0"/>
              <a:t>https://</a:t>
            </a:r>
            <a:r>
              <a:rPr lang="en-US" sz="600" dirty="0" err="1"/>
              <a:t>upload.wikimedia.org</a:t>
            </a:r>
            <a:r>
              <a:rPr lang="en-US" sz="600" dirty="0"/>
              <a:t>/</a:t>
            </a:r>
            <a:r>
              <a:rPr lang="en-US" sz="600" dirty="0" err="1"/>
              <a:t>wikipedia</a:t>
            </a:r>
            <a:r>
              <a:rPr lang="en-US" sz="600" dirty="0"/>
              <a:t>/commons/thumb/2/22/3-Tasten-Maus_Microsoft.jpg/330px-3-Tasten-Maus_Microsoft.jpg</a:t>
            </a:r>
          </a:p>
        </p:txBody>
      </p:sp>
      <p:pic>
        <p:nvPicPr>
          <p:cNvPr id="6" name="Picture 5"/>
          <p:cNvPicPr>
            <a:picLocks noChangeAspect="1"/>
          </p:cNvPicPr>
          <p:nvPr/>
        </p:nvPicPr>
        <p:blipFill>
          <a:blip r:embed="rId4"/>
          <a:stretch>
            <a:fillRect/>
          </a:stretch>
        </p:blipFill>
        <p:spPr>
          <a:xfrm>
            <a:off x="4479682" y="1165411"/>
            <a:ext cx="3391330" cy="1756709"/>
          </a:xfrm>
          <a:prstGeom prst="rect">
            <a:avLst/>
          </a:prstGeom>
        </p:spPr>
      </p:pic>
      <p:sp>
        <p:nvSpPr>
          <p:cNvPr id="7" name="TextBox 6"/>
          <p:cNvSpPr txBox="1"/>
          <p:nvPr/>
        </p:nvSpPr>
        <p:spPr>
          <a:xfrm>
            <a:off x="4464424" y="6418729"/>
            <a:ext cx="3001143" cy="184666"/>
          </a:xfrm>
          <a:prstGeom prst="rect">
            <a:avLst/>
          </a:prstGeom>
          <a:noFill/>
        </p:spPr>
        <p:txBody>
          <a:bodyPr wrap="none" rtlCol="0">
            <a:spAutoFit/>
          </a:bodyPr>
          <a:lstStyle/>
          <a:p>
            <a:r>
              <a:rPr lang="en-US" sz="600" dirty="0"/>
              <a:t>https://</a:t>
            </a:r>
            <a:r>
              <a:rPr lang="en-US" sz="600" dirty="0" err="1"/>
              <a:t>pisces.bbystatic.com</a:t>
            </a:r>
            <a:r>
              <a:rPr lang="en-US" sz="600" dirty="0"/>
              <a:t>/image2/</a:t>
            </a:r>
            <a:r>
              <a:rPr lang="en-US" sz="600" dirty="0" err="1"/>
              <a:t>BestBuy_US</a:t>
            </a:r>
            <a:r>
              <a:rPr lang="en-US" sz="600" dirty="0"/>
              <a:t>/images/products/9765/9765259_sa.jpg</a:t>
            </a:r>
          </a:p>
        </p:txBody>
      </p:sp>
      <p:sp>
        <p:nvSpPr>
          <p:cNvPr id="9" name="TextBox 8"/>
          <p:cNvSpPr txBox="1"/>
          <p:nvPr/>
        </p:nvSpPr>
        <p:spPr>
          <a:xfrm>
            <a:off x="7942730" y="6382871"/>
            <a:ext cx="4806124" cy="184666"/>
          </a:xfrm>
          <a:prstGeom prst="rect">
            <a:avLst/>
          </a:prstGeom>
          <a:noFill/>
        </p:spPr>
        <p:txBody>
          <a:bodyPr wrap="none" rtlCol="0">
            <a:spAutoFit/>
          </a:bodyPr>
          <a:lstStyle/>
          <a:p>
            <a:r>
              <a:rPr lang="en-US" sz="600" dirty="0"/>
              <a:t>https://ae01.alicdn.com/</a:t>
            </a:r>
            <a:r>
              <a:rPr lang="en-US" sz="600" dirty="0" err="1"/>
              <a:t>kf</a:t>
            </a:r>
            <a:r>
              <a:rPr lang="en-US" sz="600" dirty="0"/>
              <a:t>/HTB1D.D9QpXXXXa9XFXXq6xXFXXXh/Original-teclast-x3-plus-tablet-pc-Active-stylus-Special-stylus-pen.jpg_640x640.jpg</a:t>
            </a:r>
          </a:p>
        </p:txBody>
      </p:sp>
      <p:pic>
        <p:nvPicPr>
          <p:cNvPr id="10" name="Picture 9"/>
          <p:cNvPicPr>
            <a:picLocks noChangeAspect="1"/>
          </p:cNvPicPr>
          <p:nvPr/>
        </p:nvPicPr>
        <p:blipFill>
          <a:blip r:embed="rId5"/>
          <a:stretch>
            <a:fillRect/>
          </a:stretch>
        </p:blipFill>
        <p:spPr>
          <a:xfrm>
            <a:off x="1131421" y="3789353"/>
            <a:ext cx="1611779" cy="1961130"/>
          </a:xfrm>
          <a:prstGeom prst="rect">
            <a:avLst/>
          </a:prstGeom>
        </p:spPr>
      </p:pic>
      <p:sp>
        <p:nvSpPr>
          <p:cNvPr id="11" name="TextBox 10"/>
          <p:cNvSpPr txBox="1"/>
          <p:nvPr/>
        </p:nvSpPr>
        <p:spPr>
          <a:xfrm>
            <a:off x="4733365" y="6673334"/>
            <a:ext cx="2610010" cy="184666"/>
          </a:xfrm>
          <a:prstGeom prst="rect">
            <a:avLst/>
          </a:prstGeom>
          <a:noFill/>
        </p:spPr>
        <p:txBody>
          <a:bodyPr wrap="none" rtlCol="0">
            <a:spAutoFit/>
          </a:bodyPr>
          <a:lstStyle/>
          <a:p>
            <a:r>
              <a:rPr lang="en-US" sz="600" dirty="0"/>
              <a:t>http://</a:t>
            </a:r>
            <a:r>
              <a:rPr lang="en-US" sz="600" dirty="0" err="1"/>
              <a:t>teks.co.in</a:t>
            </a:r>
            <a:r>
              <a:rPr lang="en-US" sz="600" dirty="0"/>
              <a:t>/site/blog/</a:t>
            </a:r>
            <a:r>
              <a:rPr lang="en-US" sz="600" dirty="0" err="1"/>
              <a:t>wp</a:t>
            </a:r>
            <a:r>
              <a:rPr lang="en-US" sz="600" dirty="0"/>
              <a:t>-content/uploads/2016/10/36_touch_trend.jpg</a:t>
            </a:r>
          </a:p>
        </p:txBody>
      </p:sp>
      <p:pic>
        <p:nvPicPr>
          <p:cNvPr id="13" name="Picture 12"/>
          <p:cNvPicPr>
            <a:picLocks noChangeAspect="1"/>
          </p:cNvPicPr>
          <p:nvPr/>
        </p:nvPicPr>
        <p:blipFill>
          <a:blip r:embed="rId6"/>
          <a:stretch>
            <a:fillRect/>
          </a:stretch>
        </p:blipFill>
        <p:spPr>
          <a:xfrm>
            <a:off x="4984377" y="3836894"/>
            <a:ext cx="2336800" cy="1752600"/>
          </a:xfrm>
          <a:prstGeom prst="rect">
            <a:avLst/>
          </a:prstGeom>
        </p:spPr>
      </p:pic>
      <p:sp>
        <p:nvSpPr>
          <p:cNvPr id="14" name="TextBox 13"/>
          <p:cNvSpPr txBox="1"/>
          <p:nvPr/>
        </p:nvSpPr>
        <p:spPr>
          <a:xfrm>
            <a:off x="1075765" y="6673334"/>
            <a:ext cx="1845377" cy="184666"/>
          </a:xfrm>
          <a:prstGeom prst="rect">
            <a:avLst/>
          </a:prstGeom>
          <a:noFill/>
        </p:spPr>
        <p:txBody>
          <a:bodyPr wrap="none" rtlCol="0">
            <a:spAutoFit/>
          </a:bodyPr>
          <a:lstStyle/>
          <a:p>
            <a:r>
              <a:rPr lang="en-US" sz="600" dirty="0"/>
              <a:t>https://</a:t>
            </a:r>
            <a:r>
              <a:rPr lang="en-US" sz="600" dirty="0" err="1"/>
              <a:t>i.ytimg.com</a:t>
            </a:r>
            <a:r>
              <a:rPr lang="en-US" sz="600" dirty="0"/>
              <a:t>/vi/</a:t>
            </a:r>
            <a:r>
              <a:rPr lang="en-US" sz="600" dirty="0" err="1"/>
              <a:t>YmrNGOpzQVQ</a:t>
            </a:r>
            <a:r>
              <a:rPr lang="en-US" sz="600" dirty="0"/>
              <a:t>/</a:t>
            </a:r>
            <a:r>
              <a:rPr lang="en-US" sz="600" dirty="0" err="1"/>
              <a:t>hqdefault.jpg</a:t>
            </a:r>
            <a:endParaRPr lang="en-US" sz="600" dirty="0"/>
          </a:p>
        </p:txBody>
      </p:sp>
      <p:pic>
        <p:nvPicPr>
          <p:cNvPr id="15" name="Picture 14"/>
          <p:cNvPicPr>
            <a:picLocks noChangeAspect="1"/>
          </p:cNvPicPr>
          <p:nvPr/>
        </p:nvPicPr>
        <p:blipFill>
          <a:blip r:embed="rId7"/>
          <a:stretch>
            <a:fillRect/>
          </a:stretch>
        </p:blipFill>
        <p:spPr>
          <a:xfrm>
            <a:off x="9368117" y="3605306"/>
            <a:ext cx="1676400" cy="2159000"/>
          </a:xfrm>
          <a:prstGeom prst="rect">
            <a:avLst/>
          </a:prstGeom>
        </p:spPr>
      </p:pic>
      <p:sp>
        <p:nvSpPr>
          <p:cNvPr id="16" name="TextBox 15"/>
          <p:cNvSpPr txBox="1"/>
          <p:nvPr/>
        </p:nvSpPr>
        <p:spPr>
          <a:xfrm>
            <a:off x="7978588" y="6673334"/>
            <a:ext cx="3608680" cy="184666"/>
          </a:xfrm>
          <a:prstGeom prst="rect">
            <a:avLst/>
          </a:prstGeom>
          <a:noFill/>
        </p:spPr>
        <p:txBody>
          <a:bodyPr wrap="none" rtlCol="0">
            <a:spAutoFit/>
          </a:bodyPr>
          <a:lstStyle/>
          <a:p>
            <a:r>
              <a:rPr lang="en-US" sz="600" dirty="0"/>
              <a:t>https://ss7.vzw.com/is/image/</a:t>
            </a:r>
            <a:r>
              <a:rPr lang="en-US" sz="600" dirty="0" err="1"/>
              <a:t>VerizonWireless</a:t>
            </a:r>
            <a:r>
              <a:rPr lang="en-US" sz="600" dirty="0"/>
              <a:t>/apple_ipad_pro_new_12_9_spgry?$png8alpha256$&amp;</a:t>
            </a:r>
            <a:r>
              <a:rPr lang="en-US" sz="600" dirty="0" err="1"/>
              <a:t>hei</a:t>
            </a:r>
            <a:r>
              <a:rPr lang="en-US" sz="600" dirty="0"/>
              <a:t>=410</a:t>
            </a:r>
          </a:p>
        </p:txBody>
      </p:sp>
      <p:sp>
        <p:nvSpPr>
          <p:cNvPr id="18" name="TextBox 17"/>
          <p:cNvSpPr txBox="1"/>
          <p:nvPr/>
        </p:nvSpPr>
        <p:spPr>
          <a:xfrm>
            <a:off x="1506071" y="3191434"/>
            <a:ext cx="784189" cy="461665"/>
          </a:xfrm>
          <a:prstGeom prst="rect">
            <a:avLst/>
          </a:prstGeom>
          <a:noFill/>
        </p:spPr>
        <p:txBody>
          <a:bodyPr wrap="none" rtlCol="0">
            <a:spAutoFit/>
          </a:bodyPr>
          <a:lstStyle/>
          <a:p>
            <a:r>
              <a:rPr lang="en-US" sz="2400"/>
              <a:t>mice</a:t>
            </a:r>
          </a:p>
        </p:txBody>
      </p:sp>
      <p:sp>
        <p:nvSpPr>
          <p:cNvPr id="19" name="TextBox 18"/>
          <p:cNvSpPr txBox="1"/>
          <p:nvPr/>
        </p:nvSpPr>
        <p:spPr>
          <a:xfrm>
            <a:off x="5396753" y="3083860"/>
            <a:ext cx="1375954" cy="461665"/>
          </a:xfrm>
          <a:prstGeom prst="rect">
            <a:avLst/>
          </a:prstGeom>
          <a:noFill/>
        </p:spPr>
        <p:txBody>
          <a:bodyPr wrap="none" rtlCol="0">
            <a:spAutoFit/>
          </a:bodyPr>
          <a:lstStyle/>
          <a:p>
            <a:r>
              <a:rPr lang="en-US" sz="2400"/>
              <a:t>trackballs</a:t>
            </a:r>
          </a:p>
        </p:txBody>
      </p:sp>
      <p:sp>
        <p:nvSpPr>
          <p:cNvPr id="20" name="TextBox 19"/>
          <p:cNvSpPr txBox="1"/>
          <p:nvPr/>
        </p:nvSpPr>
        <p:spPr>
          <a:xfrm>
            <a:off x="9000565" y="3083859"/>
            <a:ext cx="2246384" cy="461665"/>
          </a:xfrm>
          <a:prstGeom prst="rect">
            <a:avLst/>
          </a:prstGeom>
          <a:noFill/>
        </p:spPr>
        <p:txBody>
          <a:bodyPr wrap="none" rtlCol="0">
            <a:spAutoFit/>
          </a:bodyPr>
          <a:lstStyle/>
          <a:p>
            <a:r>
              <a:rPr lang="en-US" sz="2400" dirty="0"/>
              <a:t>styli &amp; light pens</a:t>
            </a:r>
          </a:p>
        </p:txBody>
      </p:sp>
      <p:sp>
        <p:nvSpPr>
          <p:cNvPr id="21" name="TextBox 20"/>
          <p:cNvSpPr txBox="1"/>
          <p:nvPr/>
        </p:nvSpPr>
        <p:spPr>
          <a:xfrm>
            <a:off x="968189" y="5862918"/>
            <a:ext cx="1912383" cy="461665"/>
          </a:xfrm>
          <a:prstGeom prst="rect">
            <a:avLst/>
          </a:prstGeom>
          <a:noFill/>
        </p:spPr>
        <p:txBody>
          <a:bodyPr wrap="none" rtlCol="0">
            <a:spAutoFit/>
          </a:bodyPr>
          <a:lstStyle/>
          <a:p>
            <a:r>
              <a:rPr lang="en-US" sz="2400" dirty="0"/>
              <a:t>touch screens</a:t>
            </a:r>
          </a:p>
        </p:txBody>
      </p:sp>
      <p:sp>
        <p:nvSpPr>
          <p:cNvPr id="22" name="TextBox 21"/>
          <p:cNvSpPr txBox="1"/>
          <p:nvPr/>
        </p:nvSpPr>
        <p:spPr>
          <a:xfrm>
            <a:off x="5611906" y="5791200"/>
            <a:ext cx="895245" cy="461665"/>
          </a:xfrm>
          <a:prstGeom prst="rect">
            <a:avLst/>
          </a:prstGeom>
          <a:noFill/>
        </p:spPr>
        <p:txBody>
          <a:bodyPr wrap="none" rtlCol="0">
            <a:spAutoFit/>
          </a:bodyPr>
          <a:lstStyle/>
          <a:p>
            <a:r>
              <a:rPr lang="en-US" sz="2400"/>
              <a:t>pucks</a:t>
            </a:r>
          </a:p>
        </p:txBody>
      </p:sp>
      <p:sp>
        <p:nvSpPr>
          <p:cNvPr id="23" name="TextBox 22"/>
          <p:cNvSpPr txBox="1"/>
          <p:nvPr/>
        </p:nvSpPr>
        <p:spPr>
          <a:xfrm>
            <a:off x="9072282" y="5844988"/>
            <a:ext cx="2180084" cy="461665"/>
          </a:xfrm>
          <a:prstGeom prst="rect">
            <a:avLst/>
          </a:prstGeom>
          <a:noFill/>
        </p:spPr>
        <p:txBody>
          <a:bodyPr wrap="none" rtlCol="0">
            <a:spAutoFit/>
          </a:bodyPr>
          <a:lstStyle/>
          <a:p>
            <a:r>
              <a:rPr lang="en-US" sz="2400" dirty="0"/>
              <a:t>tablets/overlays</a:t>
            </a:r>
          </a:p>
        </p:txBody>
      </p:sp>
    </p:spTree>
    <p:extLst>
      <p:ext uri="{BB962C8B-B14F-4D97-AF65-F5344CB8AC3E}">
        <p14:creationId xmlns:p14="http://schemas.microsoft.com/office/powerpoint/2010/main" val="368376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5459" y="1021976"/>
            <a:ext cx="8624048" cy="3046988"/>
          </a:xfrm>
          <a:prstGeom prst="rect">
            <a:avLst/>
          </a:prstGeom>
          <a:noFill/>
        </p:spPr>
        <p:txBody>
          <a:bodyPr wrap="square" rtlCol="0">
            <a:spAutoFit/>
          </a:bodyPr>
          <a:lstStyle/>
          <a:p>
            <a:r>
              <a:rPr lang="en-US" sz="4800" b="1" dirty="0"/>
              <a:t>Part 2: </a:t>
            </a:r>
          </a:p>
          <a:p>
            <a:r>
              <a:rPr lang="en-US" sz="4800" b="1" dirty="0"/>
              <a:t>Systems and software Quality Requirements and Evaluation (</a:t>
            </a:r>
            <a:r>
              <a:rPr lang="en-US" sz="4800" b="1" dirty="0" err="1"/>
              <a:t>SQuaRE</a:t>
            </a:r>
            <a:r>
              <a:rPr lang="en-US" sz="4800" b="1" dirty="0"/>
              <a:t>)</a:t>
            </a:r>
          </a:p>
        </p:txBody>
      </p:sp>
      <p:pic>
        <p:nvPicPr>
          <p:cNvPr id="7170" name="Picture 2" descr="ig-sq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9905" y="968188"/>
            <a:ext cx="3227294" cy="32272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036423" y="6490447"/>
            <a:ext cx="2122697" cy="184666"/>
          </a:xfrm>
          <a:prstGeom prst="rect">
            <a:avLst/>
          </a:prstGeom>
          <a:noFill/>
        </p:spPr>
        <p:txBody>
          <a:bodyPr wrap="none" rtlCol="0">
            <a:spAutoFit/>
          </a:bodyPr>
          <a:lstStyle/>
          <a:p>
            <a:r>
              <a:rPr lang="en-US" sz="600" dirty="0"/>
              <a:t>https://</a:t>
            </a:r>
            <a:r>
              <a:rPr lang="en-US" sz="600" dirty="0" err="1"/>
              <a:t>www.easycalculation.com</a:t>
            </a:r>
            <a:r>
              <a:rPr lang="en-US" sz="600" dirty="0"/>
              <a:t>/area/images/big-</a:t>
            </a:r>
            <a:r>
              <a:rPr lang="en-US" sz="600" dirty="0" err="1"/>
              <a:t>square.gif</a:t>
            </a:r>
            <a:endParaRPr lang="en-US" sz="600" dirty="0"/>
          </a:p>
        </p:txBody>
      </p:sp>
    </p:spTree>
    <p:extLst>
      <p:ext uri="{BB962C8B-B14F-4D97-AF65-F5344CB8AC3E}">
        <p14:creationId xmlns:p14="http://schemas.microsoft.com/office/powerpoint/2010/main" val="809271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15672" y="251012"/>
            <a:ext cx="8624733" cy="646331"/>
          </a:xfrm>
          <a:prstGeom prst="rect">
            <a:avLst/>
          </a:prstGeom>
          <a:noFill/>
        </p:spPr>
        <p:txBody>
          <a:bodyPr wrap="none" rtlCol="0">
            <a:spAutoFit/>
          </a:bodyPr>
          <a:lstStyle/>
          <a:p>
            <a:r>
              <a:rPr lang="en-US" sz="3600" b="1" dirty="0"/>
              <a:t>To get to ISO JTC1 standards (</a:t>
            </a:r>
            <a:r>
              <a:rPr lang="en-US" sz="3600" b="1"/>
              <a:t>User Interface)</a:t>
            </a:r>
            <a:endParaRPr lang="en-US" sz="3600" b="1" dirty="0"/>
          </a:p>
        </p:txBody>
      </p:sp>
      <p:sp>
        <p:nvSpPr>
          <p:cNvPr id="5" name="TextBox 4"/>
          <p:cNvSpPr txBox="1"/>
          <p:nvPr/>
        </p:nvSpPr>
        <p:spPr>
          <a:xfrm>
            <a:off x="735105" y="1201270"/>
            <a:ext cx="11010707" cy="5001369"/>
          </a:xfrm>
          <a:prstGeom prst="rect">
            <a:avLst/>
          </a:prstGeom>
          <a:noFill/>
        </p:spPr>
        <p:txBody>
          <a:bodyPr wrap="none" rtlCol="0">
            <a:spAutoFit/>
          </a:bodyPr>
          <a:lstStyle/>
          <a:p>
            <a:r>
              <a:rPr lang="en-US" sz="2900" dirty="0" err="1"/>
              <a:t>ISO.org</a:t>
            </a:r>
            <a:r>
              <a:rPr lang="en-US" sz="2900" dirty="0"/>
              <a:t> &gt; Taking part &gt; Who develops standards &gt; Technical Committees</a:t>
            </a:r>
          </a:p>
          <a:p>
            <a:endParaRPr lang="en-US" sz="2900" dirty="0"/>
          </a:p>
          <a:p>
            <a:r>
              <a:rPr lang="en-US" sz="2900" dirty="0"/>
              <a:t>Scroll to and click on:  ISO/IEC JTC 1  Information technology</a:t>
            </a:r>
          </a:p>
          <a:p>
            <a:endParaRPr lang="en-US" sz="2900" dirty="0"/>
          </a:p>
          <a:p>
            <a:r>
              <a:rPr lang="en-US" sz="2900" dirty="0"/>
              <a:t>Click on: Work </a:t>
            </a:r>
            <a:r>
              <a:rPr lang="en-US" sz="2900" dirty="0" err="1"/>
              <a:t>programme</a:t>
            </a:r>
            <a:r>
              <a:rPr lang="en-US" sz="2900" dirty="0"/>
              <a:t> (under Quick links)</a:t>
            </a:r>
          </a:p>
          <a:p>
            <a:endParaRPr lang="en-US" sz="2900" dirty="0"/>
          </a:p>
          <a:p>
            <a:r>
              <a:rPr lang="en-US" sz="2900" dirty="0"/>
              <a:t>Scroll to and click on: User Interfaces</a:t>
            </a:r>
          </a:p>
          <a:p>
            <a:endParaRPr lang="en-US" sz="2900" dirty="0"/>
          </a:p>
          <a:p>
            <a:r>
              <a:rPr lang="en-US" sz="2900" dirty="0"/>
              <a:t>OR</a:t>
            </a:r>
          </a:p>
          <a:p>
            <a:endParaRPr lang="en-US" sz="2900" dirty="0"/>
          </a:p>
          <a:p>
            <a:r>
              <a:rPr lang="en-US" sz="2900" dirty="0" err="1"/>
              <a:t>iso.org</a:t>
            </a:r>
            <a:r>
              <a:rPr lang="en-US" sz="2900" dirty="0"/>
              <a:t>/committee/45382/x/catalogue/</a:t>
            </a:r>
          </a:p>
        </p:txBody>
      </p:sp>
      <p:cxnSp>
        <p:nvCxnSpPr>
          <p:cNvPr id="7" name="Straight Connector 6"/>
          <p:cNvCxnSpPr/>
          <p:nvPr/>
        </p:nvCxnSpPr>
        <p:spPr>
          <a:xfrm>
            <a:off x="465591" y="1015546"/>
            <a:ext cx="11053763" cy="0"/>
          </a:xfrm>
          <a:prstGeom prst="line">
            <a:avLst/>
          </a:prstGeom>
          <a:ln w="101600">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2" name="AutoShape 2" descr="mage result for international standards organization"/>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mage result for international standards organization"/>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mage result for international standards organization"/>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mage result for international standards organization"/>
          <p:cNvSpPr>
            <a:spLocks noChangeAspect="1" noChangeArrowheads="1"/>
          </p:cNvSpPr>
          <p:nvPr/>
        </p:nvSpPr>
        <p:spPr bwMode="auto">
          <a:xfrm>
            <a:off x="457200" y="45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2"/>
          <a:stretch>
            <a:fillRect/>
          </a:stretch>
        </p:blipFill>
        <p:spPr>
          <a:xfrm>
            <a:off x="9079006" y="4080435"/>
            <a:ext cx="2209800" cy="2032000"/>
          </a:xfrm>
          <a:prstGeom prst="rect">
            <a:avLst/>
          </a:prstGeom>
        </p:spPr>
      </p:pic>
      <p:sp>
        <p:nvSpPr>
          <p:cNvPr id="11" name="TextBox 10"/>
          <p:cNvSpPr txBox="1"/>
          <p:nvPr/>
        </p:nvSpPr>
        <p:spPr>
          <a:xfrm>
            <a:off x="7422746" y="6544235"/>
            <a:ext cx="4769254" cy="184666"/>
          </a:xfrm>
          <a:prstGeom prst="rect">
            <a:avLst/>
          </a:prstGeom>
          <a:noFill/>
        </p:spPr>
        <p:txBody>
          <a:bodyPr wrap="none" rtlCol="0">
            <a:spAutoFit/>
          </a:bodyPr>
          <a:lstStyle/>
          <a:p>
            <a:r>
              <a:rPr lang="en-US" sz="600" dirty="0"/>
              <a:t>https://</a:t>
            </a:r>
            <a:r>
              <a:rPr lang="en-US" sz="600" dirty="0" err="1"/>
              <a:t>upload.wikimedia.org</a:t>
            </a:r>
            <a:r>
              <a:rPr lang="en-US" sz="600" dirty="0"/>
              <a:t>/</a:t>
            </a:r>
            <a:r>
              <a:rPr lang="en-US" sz="600" dirty="0" err="1"/>
              <a:t>wikipedia</a:t>
            </a:r>
            <a:r>
              <a:rPr lang="en-US" sz="600" dirty="0"/>
              <a:t>/commons/thumb/e/e3/ISO_Logo_%28Red_square%29.svg/330px-ISO_Logo_%28Red_square%29.svg.png</a:t>
            </a:r>
          </a:p>
        </p:txBody>
      </p:sp>
    </p:spTree>
    <p:extLst>
      <p:ext uri="{BB962C8B-B14F-4D97-AF65-F5344CB8AC3E}">
        <p14:creationId xmlns:p14="http://schemas.microsoft.com/office/powerpoint/2010/main" val="47186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6821" y="161366"/>
            <a:ext cx="10614213" cy="954107"/>
          </a:xfrm>
          <a:prstGeom prst="rect">
            <a:avLst/>
          </a:prstGeom>
          <a:noFill/>
        </p:spPr>
        <p:txBody>
          <a:bodyPr wrap="square" rtlCol="0">
            <a:spAutoFit/>
          </a:bodyPr>
          <a:lstStyle/>
          <a:p>
            <a:pPr algn="ctr"/>
            <a:r>
              <a:rPr lang="en-US" sz="2800" b="1" dirty="0"/>
              <a:t>ISO/IEC JTC 1 – Information Technology has developed 3180 </a:t>
            </a:r>
            <a:r>
              <a:rPr lang="en-US" sz="2800" b="1"/>
              <a:t>standards </a:t>
            </a:r>
          </a:p>
          <a:p>
            <a:pPr algn="ctr"/>
            <a:r>
              <a:rPr lang="en-US" sz="2800" b="1" dirty="0"/>
              <a:t>for MPEG, smart cards, and data base and programming languages. </a:t>
            </a:r>
          </a:p>
        </p:txBody>
      </p:sp>
      <p:cxnSp>
        <p:nvCxnSpPr>
          <p:cNvPr id="6" name="Straight Connector 5"/>
          <p:cNvCxnSpPr/>
          <p:nvPr/>
        </p:nvCxnSpPr>
        <p:spPr>
          <a:xfrm>
            <a:off x="358013" y="1230697"/>
            <a:ext cx="11053763" cy="0"/>
          </a:xfrm>
          <a:prstGeom prst="line">
            <a:avLst/>
          </a:prstGeom>
          <a:ln w="101600">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51013" y="1667435"/>
            <a:ext cx="6747488" cy="4750018"/>
          </a:xfrm>
          <a:prstGeom prst="rect">
            <a:avLst/>
          </a:prstGeom>
          <a:noFill/>
        </p:spPr>
        <p:txBody>
          <a:bodyPr wrap="none" rtlCol="0">
            <a:spAutoFit/>
          </a:bodyPr>
          <a:lstStyle/>
          <a:p>
            <a:pPr>
              <a:spcAft>
                <a:spcPts val="200"/>
              </a:spcAft>
            </a:pPr>
            <a:r>
              <a:rPr lang="en-US" sz="2600" dirty="0"/>
              <a:t>SC 2   coded character sets</a:t>
            </a:r>
          </a:p>
          <a:p>
            <a:pPr>
              <a:spcAft>
                <a:spcPts val="200"/>
              </a:spcAft>
            </a:pPr>
            <a:r>
              <a:rPr lang="en-US" sz="2600" dirty="0"/>
              <a:t>SC 6   telecomm</a:t>
            </a:r>
          </a:p>
          <a:p>
            <a:pPr>
              <a:spcAft>
                <a:spcPts val="200"/>
              </a:spcAft>
            </a:pPr>
            <a:r>
              <a:rPr lang="en-US" sz="2600" b="1" dirty="0"/>
              <a:t>SC 7   software and systems engineering</a:t>
            </a:r>
          </a:p>
          <a:p>
            <a:pPr>
              <a:spcAft>
                <a:spcPts val="200"/>
              </a:spcAft>
            </a:pPr>
            <a:r>
              <a:rPr lang="en-US" sz="2600" dirty="0"/>
              <a:t>SC 17  cards and security devices for personal ID </a:t>
            </a:r>
          </a:p>
          <a:p>
            <a:pPr>
              <a:spcAft>
                <a:spcPts val="200"/>
              </a:spcAft>
            </a:pPr>
            <a:r>
              <a:rPr lang="en-US" sz="2600" dirty="0"/>
              <a:t>SC 22 programming languages</a:t>
            </a:r>
          </a:p>
          <a:p>
            <a:pPr>
              <a:spcAft>
                <a:spcPts val="200"/>
              </a:spcAft>
            </a:pPr>
            <a:r>
              <a:rPr lang="en-US" sz="2600" dirty="0"/>
              <a:t>SC 23 digital media storage and interchange</a:t>
            </a:r>
          </a:p>
          <a:p>
            <a:pPr>
              <a:spcAft>
                <a:spcPts val="200"/>
              </a:spcAft>
            </a:pPr>
            <a:r>
              <a:rPr lang="en-US" sz="2600" dirty="0"/>
              <a:t>SC 24 computer graphics and image processing</a:t>
            </a:r>
          </a:p>
          <a:p>
            <a:pPr>
              <a:spcAft>
                <a:spcPts val="200"/>
              </a:spcAft>
            </a:pPr>
            <a:r>
              <a:rPr lang="en-US" sz="2600" dirty="0"/>
              <a:t>SC 25 IT equipment connection</a:t>
            </a:r>
          </a:p>
          <a:p>
            <a:pPr>
              <a:spcAft>
                <a:spcPts val="200"/>
              </a:spcAft>
            </a:pPr>
            <a:r>
              <a:rPr lang="en-US" sz="2600" dirty="0"/>
              <a:t>SC 27 IT security</a:t>
            </a:r>
          </a:p>
          <a:p>
            <a:pPr>
              <a:spcAft>
                <a:spcPts val="200"/>
              </a:spcAft>
            </a:pPr>
            <a:r>
              <a:rPr lang="en-US" sz="2600" dirty="0"/>
              <a:t>SC 28 office equipment</a:t>
            </a:r>
          </a:p>
          <a:p>
            <a:pPr>
              <a:spcAft>
                <a:spcPts val="200"/>
              </a:spcAft>
            </a:pPr>
            <a:r>
              <a:rPr lang="en-US" sz="2600" dirty="0"/>
              <a:t>SC 29 coding of audio, picture, and multimedia</a:t>
            </a:r>
          </a:p>
        </p:txBody>
      </p:sp>
      <p:sp>
        <p:nvSpPr>
          <p:cNvPr id="8" name="Rectangle 7"/>
          <p:cNvSpPr/>
          <p:nvPr/>
        </p:nvSpPr>
        <p:spPr>
          <a:xfrm>
            <a:off x="7386918" y="1608327"/>
            <a:ext cx="4805082" cy="4750018"/>
          </a:xfrm>
          <a:prstGeom prst="rect">
            <a:avLst/>
          </a:prstGeom>
        </p:spPr>
        <p:txBody>
          <a:bodyPr wrap="square">
            <a:spAutoFit/>
          </a:bodyPr>
          <a:lstStyle/>
          <a:p>
            <a:pPr>
              <a:spcAft>
                <a:spcPts val="200"/>
              </a:spcAft>
            </a:pPr>
            <a:r>
              <a:rPr lang="en-US" sz="2600" dirty="0"/>
              <a:t>SC 31 automatic ID</a:t>
            </a:r>
          </a:p>
          <a:p>
            <a:pPr>
              <a:spcAft>
                <a:spcPts val="200"/>
              </a:spcAft>
            </a:pPr>
            <a:r>
              <a:rPr lang="en-US" sz="2600" dirty="0"/>
              <a:t>SC 32 data management</a:t>
            </a:r>
          </a:p>
          <a:p>
            <a:pPr>
              <a:spcAft>
                <a:spcPts val="200"/>
              </a:spcAft>
            </a:pPr>
            <a:r>
              <a:rPr lang="en-US" sz="2600" dirty="0"/>
              <a:t>SC 34 document description</a:t>
            </a:r>
          </a:p>
          <a:p>
            <a:pPr>
              <a:spcAft>
                <a:spcPts val="200"/>
              </a:spcAft>
            </a:pPr>
            <a:r>
              <a:rPr lang="en-US" sz="2600" b="1" dirty="0"/>
              <a:t>SC 35 USER INTERFACES (81 </a:t>
            </a:r>
            <a:r>
              <a:rPr lang="en-US" sz="2600" b="1" dirty="0" err="1"/>
              <a:t>stds</a:t>
            </a:r>
            <a:r>
              <a:rPr lang="en-US" sz="2600" b="1" dirty="0"/>
              <a:t>)</a:t>
            </a:r>
          </a:p>
          <a:p>
            <a:pPr>
              <a:spcAft>
                <a:spcPts val="200"/>
              </a:spcAft>
            </a:pPr>
            <a:r>
              <a:rPr lang="en-US" sz="2600" dirty="0"/>
              <a:t>SC 36 IT for education</a:t>
            </a:r>
          </a:p>
          <a:p>
            <a:pPr>
              <a:spcAft>
                <a:spcPts val="200"/>
              </a:spcAft>
            </a:pPr>
            <a:r>
              <a:rPr lang="en-US" sz="2600" dirty="0"/>
              <a:t>SC 37 biometrics</a:t>
            </a:r>
          </a:p>
          <a:p>
            <a:pPr>
              <a:spcAft>
                <a:spcPts val="200"/>
              </a:spcAft>
            </a:pPr>
            <a:r>
              <a:rPr lang="en-US" sz="2600" dirty="0"/>
              <a:t>SC 38 cloud computing</a:t>
            </a:r>
          </a:p>
          <a:p>
            <a:pPr>
              <a:spcAft>
                <a:spcPts val="200"/>
              </a:spcAft>
            </a:pPr>
            <a:r>
              <a:rPr lang="en-US" sz="2600" dirty="0"/>
              <a:t>SC 39 sustainability</a:t>
            </a:r>
          </a:p>
          <a:p>
            <a:pPr>
              <a:spcAft>
                <a:spcPts val="200"/>
              </a:spcAft>
            </a:pPr>
            <a:r>
              <a:rPr lang="en-US" sz="2600" dirty="0"/>
              <a:t>SC 40 IT service management</a:t>
            </a:r>
          </a:p>
          <a:p>
            <a:pPr>
              <a:spcAft>
                <a:spcPts val="200"/>
              </a:spcAft>
            </a:pPr>
            <a:r>
              <a:rPr lang="en-US" sz="2600" dirty="0"/>
              <a:t>SC 41 </a:t>
            </a:r>
            <a:r>
              <a:rPr lang="en-US" sz="2600" dirty="0" err="1"/>
              <a:t>IoT</a:t>
            </a:r>
            <a:endParaRPr lang="en-US" sz="2600" dirty="0"/>
          </a:p>
          <a:p>
            <a:pPr>
              <a:spcAft>
                <a:spcPts val="200"/>
              </a:spcAft>
            </a:pPr>
            <a:r>
              <a:rPr lang="en-US" sz="2600" dirty="0"/>
              <a:t>SC 42 AI</a:t>
            </a:r>
          </a:p>
        </p:txBody>
      </p:sp>
    </p:spTree>
    <p:extLst>
      <p:ext uri="{BB962C8B-B14F-4D97-AF65-F5344CB8AC3E}">
        <p14:creationId xmlns:p14="http://schemas.microsoft.com/office/powerpoint/2010/main" val="1753725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39153" y="215153"/>
            <a:ext cx="9253687" cy="646331"/>
          </a:xfrm>
          <a:prstGeom prst="rect">
            <a:avLst/>
          </a:prstGeom>
          <a:noFill/>
        </p:spPr>
        <p:txBody>
          <a:bodyPr wrap="none" rtlCol="0">
            <a:spAutoFit/>
          </a:bodyPr>
          <a:lstStyle/>
          <a:p>
            <a:r>
              <a:rPr lang="en-US" sz="3600" b="1" dirty="0"/>
              <a:t>Standards developed by ISO/IEC JTC1 concern:  </a:t>
            </a:r>
          </a:p>
        </p:txBody>
      </p:sp>
      <p:cxnSp>
        <p:nvCxnSpPr>
          <p:cNvPr id="5" name="Straight Connector 4"/>
          <p:cNvCxnSpPr/>
          <p:nvPr/>
        </p:nvCxnSpPr>
        <p:spPr>
          <a:xfrm>
            <a:off x="358013" y="1158980"/>
            <a:ext cx="11053763" cy="0"/>
          </a:xfrm>
          <a:prstGeom prst="line">
            <a:avLst/>
          </a:prstGeom>
          <a:ln w="101600">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739206" y="2115671"/>
            <a:ext cx="9013942" cy="4324261"/>
          </a:xfrm>
          <a:prstGeom prst="rect">
            <a:avLst/>
          </a:prstGeom>
          <a:noFill/>
        </p:spPr>
        <p:txBody>
          <a:bodyPr wrap="none" rtlCol="0">
            <a:spAutoFit/>
          </a:bodyPr>
          <a:lstStyle/>
          <a:p>
            <a:pPr marL="457200" indent="-457200">
              <a:spcAft>
                <a:spcPts val="600"/>
              </a:spcAft>
              <a:buFont typeface="Arial" charset="0"/>
              <a:buChar char="•"/>
            </a:pPr>
            <a:r>
              <a:rPr lang="en-US" sz="3000" dirty="0"/>
              <a:t>ISO/IEC 9995 – Keyboard layout (many parts)</a:t>
            </a:r>
          </a:p>
          <a:p>
            <a:pPr marL="457200" indent="-457200">
              <a:spcAft>
                <a:spcPts val="600"/>
              </a:spcAft>
              <a:buFont typeface="Arial" charset="0"/>
              <a:buChar char="•"/>
            </a:pPr>
            <a:r>
              <a:rPr lang="en-US" sz="3000" dirty="0"/>
              <a:t>ISO/IEC 10741-1 -  Cursor control for text editing</a:t>
            </a:r>
          </a:p>
          <a:p>
            <a:pPr marL="457200" indent="-457200">
              <a:spcAft>
                <a:spcPts val="600"/>
              </a:spcAft>
              <a:buFont typeface="Arial" charset="0"/>
              <a:buChar char="•"/>
            </a:pPr>
            <a:r>
              <a:rPr lang="en-US" sz="3000" dirty="0"/>
              <a:t>ISO/IEC 11581 – Icons</a:t>
            </a:r>
          </a:p>
          <a:p>
            <a:pPr marL="457200" indent="-457200">
              <a:spcAft>
                <a:spcPts val="600"/>
              </a:spcAft>
              <a:buFont typeface="Arial" charset="0"/>
              <a:buChar char="•"/>
            </a:pPr>
            <a:r>
              <a:rPr lang="en-US" sz="3000" dirty="0"/>
              <a:t>ISOIEC TR 13066 – Interoperability with assistive tech.</a:t>
            </a:r>
          </a:p>
          <a:p>
            <a:pPr marL="457200" indent="-457200">
              <a:spcAft>
                <a:spcPts val="600"/>
              </a:spcAft>
              <a:buFont typeface="Arial" charset="0"/>
              <a:buChar char="•"/>
            </a:pPr>
            <a:r>
              <a:rPr lang="en-US" sz="3000" dirty="0"/>
              <a:t>ISO/IEC 14754 – Pen gestures</a:t>
            </a:r>
          </a:p>
          <a:p>
            <a:pPr marL="457200" indent="-457200">
              <a:spcAft>
                <a:spcPts val="600"/>
              </a:spcAft>
              <a:buFont typeface="Arial" charset="0"/>
              <a:buChar char="•"/>
            </a:pPr>
            <a:r>
              <a:rPr lang="en-US" sz="3000" dirty="0"/>
              <a:t>ISO/IEC 17549 – Menu navigation</a:t>
            </a:r>
          </a:p>
          <a:p>
            <a:pPr marL="457200" indent="-457200">
              <a:spcAft>
                <a:spcPts val="600"/>
              </a:spcAft>
              <a:buFont typeface="Arial" charset="0"/>
              <a:buChar char="•"/>
            </a:pPr>
            <a:r>
              <a:rPr lang="en-US" sz="3000" dirty="0"/>
              <a:t>ISO/IEC 24752 – Universal remote console</a:t>
            </a:r>
          </a:p>
          <a:p>
            <a:pPr marL="457200" indent="-457200">
              <a:spcAft>
                <a:spcPts val="600"/>
              </a:spcAft>
              <a:buFont typeface="Arial" charset="0"/>
              <a:buChar char="•"/>
            </a:pPr>
            <a:r>
              <a:rPr lang="en-US" sz="3000" dirty="0"/>
              <a:t>ISO/IEC 30122 – Voice commands</a:t>
            </a:r>
          </a:p>
        </p:txBody>
      </p:sp>
      <p:sp>
        <p:nvSpPr>
          <p:cNvPr id="7" name="TextBox 6"/>
          <p:cNvSpPr txBox="1"/>
          <p:nvPr/>
        </p:nvSpPr>
        <p:spPr>
          <a:xfrm>
            <a:off x="2868706" y="1362636"/>
            <a:ext cx="6201378" cy="553998"/>
          </a:xfrm>
          <a:prstGeom prst="rect">
            <a:avLst/>
          </a:prstGeom>
          <a:noFill/>
        </p:spPr>
        <p:txBody>
          <a:bodyPr wrap="none" rtlCol="0">
            <a:spAutoFit/>
          </a:bodyPr>
          <a:lstStyle/>
          <a:p>
            <a:r>
              <a:rPr lang="en-US" sz="3000" b="1" dirty="0"/>
              <a:t>Examples </a:t>
            </a:r>
            <a:r>
              <a:rPr lang="en-US" sz="3000" b="1"/>
              <a:t>to show  the </a:t>
            </a:r>
            <a:r>
              <a:rPr lang="en-US" sz="3000" b="1" dirty="0"/>
              <a:t>range of topics</a:t>
            </a:r>
          </a:p>
        </p:txBody>
      </p:sp>
    </p:spTree>
    <p:extLst>
      <p:ext uri="{BB962C8B-B14F-4D97-AF65-F5344CB8AC3E}">
        <p14:creationId xmlns:p14="http://schemas.microsoft.com/office/powerpoint/2010/main" val="14071891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94211" y="1326777"/>
            <a:ext cx="6772303" cy="461665"/>
          </a:xfrm>
          <a:prstGeom prst="rect">
            <a:avLst/>
          </a:prstGeom>
          <a:noFill/>
        </p:spPr>
        <p:txBody>
          <a:bodyPr wrap="none" rtlCol="0">
            <a:spAutoFit/>
          </a:bodyPr>
          <a:lstStyle/>
          <a:p>
            <a:r>
              <a:rPr lang="en-US" sz="2400" dirty="0"/>
              <a:t>https://</a:t>
            </a:r>
            <a:r>
              <a:rPr lang="en-US" sz="2400" dirty="0" err="1"/>
              <a:t>www.iso.org</a:t>
            </a:r>
            <a:r>
              <a:rPr lang="en-US" sz="2400" dirty="0"/>
              <a:t>/committee/45086/x/catalogue/</a:t>
            </a:r>
          </a:p>
        </p:txBody>
      </p:sp>
      <p:sp>
        <p:nvSpPr>
          <p:cNvPr id="5" name="TextBox 4"/>
          <p:cNvSpPr txBox="1"/>
          <p:nvPr/>
        </p:nvSpPr>
        <p:spPr>
          <a:xfrm>
            <a:off x="968188" y="197223"/>
            <a:ext cx="10409837" cy="1077218"/>
          </a:xfrm>
          <a:prstGeom prst="rect">
            <a:avLst/>
          </a:prstGeom>
          <a:noFill/>
        </p:spPr>
        <p:txBody>
          <a:bodyPr wrap="none" rtlCol="0">
            <a:spAutoFit/>
          </a:bodyPr>
          <a:lstStyle/>
          <a:p>
            <a:r>
              <a:rPr lang="en-US" sz="3200" b="1" dirty="0"/>
              <a:t>Many of the important user interface assessment standards </a:t>
            </a:r>
          </a:p>
          <a:p>
            <a:r>
              <a:rPr lang="en-US" sz="3200" b="1" dirty="0"/>
              <a:t>were developed by SC 7 (Software &amp; Systems Engineering)</a:t>
            </a:r>
          </a:p>
        </p:txBody>
      </p:sp>
      <p:cxnSp>
        <p:nvCxnSpPr>
          <p:cNvPr id="6" name="Straight Connector 5"/>
          <p:cNvCxnSpPr/>
          <p:nvPr/>
        </p:nvCxnSpPr>
        <p:spPr>
          <a:xfrm>
            <a:off x="609025" y="2001662"/>
            <a:ext cx="11053763" cy="0"/>
          </a:xfrm>
          <a:prstGeom prst="line">
            <a:avLst/>
          </a:prstGeom>
          <a:ln w="101600">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17178" y="2418693"/>
            <a:ext cx="10895290" cy="523220"/>
          </a:xfrm>
          <a:prstGeom prst="rect">
            <a:avLst/>
          </a:prstGeom>
          <a:noFill/>
          <a:ln w="41275">
            <a:solidFill>
              <a:schemeClr val="tx1"/>
            </a:solidFill>
          </a:ln>
        </p:spPr>
        <p:txBody>
          <a:bodyPr wrap="none" rtlCol="0">
            <a:spAutoFit/>
          </a:bodyPr>
          <a:lstStyle/>
          <a:p>
            <a:r>
              <a:rPr lang="en-US" sz="2800" dirty="0"/>
              <a:t>                  8 pillars of system/software product from ISO 25010                     </a:t>
            </a:r>
          </a:p>
        </p:txBody>
      </p:sp>
      <p:pic>
        <p:nvPicPr>
          <p:cNvPr id="12" name="Picture 11"/>
          <p:cNvPicPr>
            <a:picLocks noChangeAspect="1"/>
          </p:cNvPicPr>
          <p:nvPr/>
        </p:nvPicPr>
        <p:blipFill>
          <a:blip r:embed="rId2"/>
          <a:stretch>
            <a:fillRect/>
          </a:stretch>
        </p:blipFill>
        <p:spPr>
          <a:xfrm>
            <a:off x="0" y="2988608"/>
            <a:ext cx="12402229" cy="3869392"/>
          </a:xfrm>
          <a:prstGeom prst="rect">
            <a:avLst/>
          </a:prstGeom>
        </p:spPr>
      </p:pic>
      <p:sp>
        <p:nvSpPr>
          <p:cNvPr id="13" name="TextBox 12"/>
          <p:cNvSpPr txBox="1"/>
          <p:nvPr/>
        </p:nvSpPr>
        <p:spPr>
          <a:xfrm>
            <a:off x="8785411" y="6203576"/>
            <a:ext cx="2383986" cy="461665"/>
          </a:xfrm>
          <a:prstGeom prst="rect">
            <a:avLst/>
          </a:prstGeom>
          <a:solidFill>
            <a:schemeClr val="bg1"/>
          </a:solidFill>
          <a:ln w="34925">
            <a:solidFill>
              <a:srgbClr val="FF0000"/>
            </a:solidFill>
          </a:ln>
        </p:spPr>
        <p:txBody>
          <a:bodyPr wrap="none" rtlCol="0">
            <a:spAutoFit/>
          </a:bodyPr>
          <a:lstStyle/>
          <a:p>
            <a:r>
              <a:rPr lang="en-US" sz="2400"/>
              <a:t>See also ISO 9126</a:t>
            </a:r>
          </a:p>
        </p:txBody>
      </p:sp>
    </p:spTree>
    <p:extLst>
      <p:ext uri="{BB962C8B-B14F-4D97-AF65-F5344CB8AC3E}">
        <p14:creationId xmlns:p14="http://schemas.microsoft.com/office/powerpoint/2010/main" val="391093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67435" y="251011"/>
            <a:ext cx="9108263" cy="584775"/>
          </a:xfrm>
          <a:prstGeom prst="rect">
            <a:avLst/>
          </a:prstGeom>
          <a:noFill/>
        </p:spPr>
        <p:txBody>
          <a:bodyPr wrap="none" rtlCol="0">
            <a:spAutoFit/>
          </a:bodyPr>
          <a:lstStyle/>
          <a:p>
            <a:r>
              <a:rPr lang="en-US" sz="3200" b="1" dirty="0"/>
              <a:t>The ISO 25000 series </a:t>
            </a:r>
            <a:r>
              <a:rPr lang="en-US" sz="3200" b="1"/>
              <a:t>are organized into 6 categories.</a:t>
            </a:r>
          </a:p>
        </p:txBody>
      </p:sp>
      <p:cxnSp>
        <p:nvCxnSpPr>
          <p:cNvPr id="6" name="Straight Connector 5"/>
          <p:cNvCxnSpPr/>
          <p:nvPr/>
        </p:nvCxnSpPr>
        <p:spPr>
          <a:xfrm>
            <a:off x="393872" y="979685"/>
            <a:ext cx="11053763" cy="0"/>
          </a:xfrm>
          <a:prstGeom prst="line">
            <a:avLst/>
          </a:prstGeom>
          <a:ln w="101600">
            <a:solidFill>
              <a:srgbClr val="00B050"/>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2"/>
          <a:stretch>
            <a:fillRect/>
          </a:stretch>
        </p:blipFill>
        <p:spPr>
          <a:xfrm>
            <a:off x="419473" y="1369358"/>
            <a:ext cx="11454673" cy="5156947"/>
          </a:xfrm>
          <a:prstGeom prst="rect">
            <a:avLst/>
          </a:prstGeom>
        </p:spPr>
      </p:pic>
    </p:spTree>
    <p:extLst>
      <p:ext uri="{BB962C8B-B14F-4D97-AF65-F5344CB8AC3E}">
        <p14:creationId xmlns:p14="http://schemas.microsoft.com/office/powerpoint/2010/main" val="1807284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8679" y="2276271"/>
            <a:ext cx="9326784" cy="3970318"/>
          </a:xfrm>
          <a:prstGeom prst="rect">
            <a:avLst/>
          </a:prstGeom>
          <a:noFill/>
        </p:spPr>
        <p:txBody>
          <a:bodyPr wrap="none" rtlCol="0">
            <a:spAutoFit/>
          </a:bodyPr>
          <a:lstStyle/>
          <a:p>
            <a:r>
              <a:rPr lang="en-US" sz="2800" dirty="0"/>
              <a:t>Other names commonly for this topic include</a:t>
            </a:r>
          </a:p>
          <a:p>
            <a:r>
              <a:rPr lang="en-US" sz="2800" dirty="0"/>
              <a:t> </a:t>
            </a:r>
          </a:p>
          <a:p>
            <a:pPr marL="457200" indent="-457200">
              <a:buFont typeface="Arial" charset="0"/>
              <a:buChar char="•"/>
            </a:pPr>
            <a:r>
              <a:rPr lang="en-US" sz="2800" dirty="0"/>
              <a:t>Human factors</a:t>
            </a:r>
          </a:p>
          <a:p>
            <a:pPr marL="457200" indent="-457200">
              <a:buFont typeface="Arial" charset="0"/>
              <a:buChar char="•"/>
            </a:pPr>
            <a:r>
              <a:rPr lang="en-US" sz="2800" dirty="0"/>
              <a:t>Human-factors engineering</a:t>
            </a:r>
          </a:p>
          <a:p>
            <a:pPr marL="457200" indent="-457200">
              <a:buFont typeface="Arial" charset="0"/>
              <a:buChar char="•"/>
            </a:pPr>
            <a:r>
              <a:rPr lang="en-US" sz="2800" dirty="0"/>
              <a:t>Usability</a:t>
            </a:r>
          </a:p>
          <a:p>
            <a:endParaRPr lang="en-US" sz="2800" dirty="0"/>
          </a:p>
          <a:p>
            <a:r>
              <a:rPr lang="en-US" sz="2800" dirty="0"/>
              <a:t>Many other relevant ISO documents than those identified here</a:t>
            </a:r>
          </a:p>
          <a:p>
            <a:endParaRPr lang="en-US" sz="2800" dirty="0"/>
          </a:p>
          <a:p>
            <a:endParaRPr lang="en-US" sz="2800" dirty="0"/>
          </a:p>
        </p:txBody>
      </p:sp>
      <p:sp>
        <p:nvSpPr>
          <p:cNvPr id="5" name="TextBox 4"/>
          <p:cNvSpPr txBox="1"/>
          <p:nvPr/>
        </p:nvSpPr>
        <p:spPr>
          <a:xfrm>
            <a:off x="671208" y="262647"/>
            <a:ext cx="10603149" cy="2062103"/>
          </a:xfrm>
          <a:prstGeom prst="rect">
            <a:avLst/>
          </a:prstGeom>
          <a:noFill/>
        </p:spPr>
        <p:txBody>
          <a:bodyPr wrap="square" rtlCol="0">
            <a:spAutoFit/>
          </a:bodyPr>
          <a:lstStyle/>
          <a:p>
            <a:r>
              <a:rPr lang="en-US" sz="3200" dirty="0"/>
              <a:t>This presentation will inform you about the fundamental </a:t>
            </a:r>
            <a:br>
              <a:rPr lang="en-US" sz="3200" dirty="0"/>
            </a:br>
            <a:r>
              <a:rPr lang="en-US" sz="3200" dirty="0"/>
              <a:t>ISO standards and technical report related to the the design of devices, equipment, systems, and facilities for human use.</a:t>
            </a:r>
          </a:p>
          <a:p>
            <a:r>
              <a:rPr lang="en-US" sz="3200" dirty="0"/>
              <a:t> </a:t>
            </a:r>
          </a:p>
        </p:txBody>
      </p:sp>
      <p:cxnSp>
        <p:nvCxnSpPr>
          <p:cNvPr id="6" name="Straight Connector 5"/>
          <p:cNvCxnSpPr/>
          <p:nvPr/>
        </p:nvCxnSpPr>
        <p:spPr>
          <a:xfrm>
            <a:off x="375944" y="1947875"/>
            <a:ext cx="11053763" cy="0"/>
          </a:xfrm>
          <a:prstGeom prst="line">
            <a:avLst/>
          </a:prstGeom>
          <a:ln w="101600">
            <a:solidFill>
              <a:srgbClr val="00B05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75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additive="base">
                                        <p:cTn id="2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79293"/>
            <a:ext cx="12192000" cy="1692771"/>
          </a:xfrm>
          <a:prstGeom prst="rect">
            <a:avLst/>
          </a:prstGeom>
          <a:noFill/>
        </p:spPr>
        <p:txBody>
          <a:bodyPr wrap="square" rtlCol="0">
            <a:spAutoFit/>
          </a:bodyPr>
          <a:lstStyle/>
          <a:p>
            <a:pPr algn="ctr"/>
            <a:r>
              <a:rPr lang="en-US" sz="2600" dirty="0"/>
              <a:t>To support the development of quality systems and software, standards </a:t>
            </a:r>
          </a:p>
          <a:p>
            <a:pPr algn="ctr"/>
            <a:r>
              <a:rPr lang="en-US" sz="2600" dirty="0"/>
              <a:t>were developed to support a common industry format (CIF) for usability processes </a:t>
            </a:r>
          </a:p>
          <a:p>
            <a:pPr algn="ctr"/>
            <a:r>
              <a:rPr lang="en-US" sz="2600" dirty="0"/>
              <a:t>based on ISO 9241-210 (Ergonomics of Human-System Interaction) &amp;</a:t>
            </a:r>
          </a:p>
          <a:p>
            <a:pPr algn="ctr"/>
            <a:r>
              <a:rPr lang="en-US" sz="2600" dirty="0"/>
              <a:t>ISO/IEC 15288 (Life Cycle Processes for Systems &amp; Software Engineering)</a:t>
            </a:r>
          </a:p>
        </p:txBody>
      </p:sp>
      <p:cxnSp>
        <p:nvCxnSpPr>
          <p:cNvPr id="5" name="Straight Connector 4"/>
          <p:cNvCxnSpPr/>
          <p:nvPr/>
        </p:nvCxnSpPr>
        <p:spPr>
          <a:xfrm>
            <a:off x="501449" y="2055449"/>
            <a:ext cx="11053763" cy="0"/>
          </a:xfrm>
          <a:prstGeom prst="line">
            <a:avLst/>
          </a:prstGeom>
          <a:ln w="101600">
            <a:solidFill>
              <a:srgbClr val="00B050"/>
            </a:solidFill>
          </a:ln>
          <a:effectLst/>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2079819" y="2241176"/>
            <a:ext cx="7446066" cy="4096871"/>
            <a:chOff x="2348754" y="2241176"/>
            <a:chExt cx="7446066" cy="4096871"/>
          </a:xfrm>
        </p:grpSpPr>
        <p:sp>
          <p:nvSpPr>
            <p:cNvPr id="8" name="Oval 7"/>
            <p:cNvSpPr/>
            <p:nvPr/>
          </p:nvSpPr>
          <p:spPr>
            <a:xfrm>
              <a:off x="3944471" y="2241176"/>
              <a:ext cx="3962400" cy="2205318"/>
            </a:xfrm>
            <a:prstGeom prst="ellipse">
              <a:avLst/>
            </a:prstGeom>
            <a:solidFill>
              <a:schemeClr val="bg1"/>
            </a:solid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935506" y="4132729"/>
              <a:ext cx="3962400" cy="2205318"/>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620871" y="3200398"/>
              <a:ext cx="3962400" cy="2205318"/>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894730" y="2492188"/>
              <a:ext cx="2019912" cy="461665"/>
            </a:xfrm>
            <a:prstGeom prst="rect">
              <a:avLst/>
            </a:prstGeom>
            <a:solidFill>
              <a:schemeClr val="bg1"/>
            </a:solidFill>
            <a:ln>
              <a:solidFill>
                <a:schemeClr val="tx1"/>
              </a:solidFill>
            </a:ln>
          </p:spPr>
          <p:txBody>
            <a:bodyPr wrap="none" rtlCol="0">
              <a:spAutoFit/>
            </a:bodyPr>
            <a:lstStyle/>
            <a:p>
              <a:r>
                <a:rPr lang="en-US" sz="2400" dirty="0"/>
                <a:t>Context of Use</a:t>
              </a:r>
            </a:p>
          </p:txBody>
        </p:sp>
        <p:sp>
          <p:nvSpPr>
            <p:cNvPr id="12" name="Oval 11"/>
            <p:cNvSpPr/>
            <p:nvPr/>
          </p:nvSpPr>
          <p:spPr>
            <a:xfrm>
              <a:off x="2348754" y="3191435"/>
              <a:ext cx="3962400" cy="2205318"/>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862047" y="3845858"/>
              <a:ext cx="1932773" cy="830997"/>
            </a:xfrm>
            <a:prstGeom prst="rect">
              <a:avLst/>
            </a:prstGeom>
            <a:solidFill>
              <a:schemeClr val="bg1"/>
            </a:solidFill>
            <a:ln>
              <a:solidFill>
                <a:schemeClr val="tx1"/>
              </a:solidFill>
            </a:ln>
          </p:spPr>
          <p:txBody>
            <a:bodyPr wrap="none" rtlCol="0">
              <a:spAutoFit/>
            </a:bodyPr>
            <a:lstStyle/>
            <a:p>
              <a:r>
                <a:rPr lang="en-US" sz="2400" dirty="0"/>
                <a:t>Derived </a:t>
              </a:r>
            </a:p>
            <a:p>
              <a:r>
                <a:rPr lang="en-US" sz="2400" dirty="0"/>
                <a:t>Requirements</a:t>
              </a:r>
            </a:p>
          </p:txBody>
        </p:sp>
        <p:sp>
          <p:nvSpPr>
            <p:cNvPr id="16" name="TextBox 15"/>
            <p:cNvSpPr txBox="1"/>
            <p:nvPr/>
          </p:nvSpPr>
          <p:spPr>
            <a:xfrm>
              <a:off x="2581835" y="3783105"/>
              <a:ext cx="1485022" cy="830997"/>
            </a:xfrm>
            <a:prstGeom prst="rect">
              <a:avLst/>
            </a:prstGeom>
            <a:noFill/>
            <a:ln>
              <a:solidFill>
                <a:schemeClr val="accent1">
                  <a:shade val="50000"/>
                </a:schemeClr>
              </a:solidFill>
            </a:ln>
          </p:spPr>
          <p:txBody>
            <a:bodyPr wrap="none" rtlCol="0">
              <a:spAutoFit/>
            </a:bodyPr>
            <a:lstStyle/>
            <a:p>
              <a:r>
                <a:rPr lang="en-US" sz="2400" dirty="0"/>
                <a:t>Evaluation</a:t>
              </a:r>
            </a:p>
            <a:p>
              <a:r>
                <a:rPr lang="en-US" sz="2400" dirty="0"/>
                <a:t>Results</a:t>
              </a:r>
            </a:p>
          </p:txBody>
        </p:sp>
        <p:sp>
          <p:nvSpPr>
            <p:cNvPr id="17" name="TextBox 16"/>
            <p:cNvSpPr txBox="1"/>
            <p:nvPr/>
          </p:nvSpPr>
          <p:spPr>
            <a:xfrm>
              <a:off x="5325034" y="5360893"/>
              <a:ext cx="1409360" cy="830997"/>
            </a:xfrm>
            <a:prstGeom prst="rect">
              <a:avLst/>
            </a:prstGeom>
            <a:solidFill>
              <a:schemeClr val="bg1"/>
            </a:solidFill>
            <a:ln>
              <a:solidFill>
                <a:schemeClr val="tx1"/>
              </a:solidFill>
            </a:ln>
          </p:spPr>
          <p:txBody>
            <a:bodyPr wrap="none" rtlCol="0">
              <a:spAutoFit/>
            </a:bodyPr>
            <a:lstStyle/>
            <a:p>
              <a:r>
                <a:rPr lang="en-US" sz="2400" dirty="0"/>
                <a:t>Designed </a:t>
              </a:r>
            </a:p>
            <a:p>
              <a:r>
                <a:rPr lang="en-US" sz="2400" dirty="0"/>
                <a:t>Solutions</a:t>
              </a:r>
            </a:p>
          </p:txBody>
        </p:sp>
        <p:sp>
          <p:nvSpPr>
            <p:cNvPr id="19" name="TextBox 18"/>
            <p:cNvSpPr txBox="1"/>
            <p:nvPr/>
          </p:nvSpPr>
          <p:spPr>
            <a:xfrm>
              <a:off x="5369857" y="3863787"/>
              <a:ext cx="1027845" cy="830997"/>
            </a:xfrm>
            <a:prstGeom prst="rect">
              <a:avLst/>
            </a:prstGeom>
            <a:solidFill>
              <a:schemeClr val="bg1"/>
            </a:solidFill>
            <a:ln>
              <a:solidFill>
                <a:schemeClr val="tx1"/>
              </a:solidFill>
            </a:ln>
          </p:spPr>
          <p:txBody>
            <a:bodyPr wrap="none" rtlCol="0">
              <a:spAutoFit/>
            </a:bodyPr>
            <a:lstStyle/>
            <a:p>
              <a:pPr algn="ctr"/>
              <a:r>
                <a:rPr lang="en-US" sz="2400" b="1" dirty="0"/>
                <a:t>USER</a:t>
              </a:r>
            </a:p>
            <a:p>
              <a:pPr algn="ctr"/>
              <a:r>
                <a:rPr lang="en-US" sz="2400" b="1" dirty="0"/>
                <a:t>NEEDS</a:t>
              </a:r>
            </a:p>
          </p:txBody>
        </p:sp>
      </p:grpSp>
      <p:pic>
        <p:nvPicPr>
          <p:cNvPr id="18" name="Picture 2" descr="ig-sq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5270" y="2259105"/>
            <a:ext cx="1237129" cy="1237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165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85638" y="956604"/>
            <a:ext cx="11467727" cy="5695208"/>
          </a:xfrm>
          <a:prstGeom prst="rect">
            <a:avLst/>
          </a:prstGeom>
        </p:spPr>
      </p:pic>
      <p:pic>
        <p:nvPicPr>
          <p:cNvPr id="19" name="Picture 18"/>
          <p:cNvPicPr>
            <a:picLocks noChangeAspect="1"/>
          </p:cNvPicPr>
          <p:nvPr/>
        </p:nvPicPr>
        <p:blipFill>
          <a:blip r:embed="rId3"/>
          <a:stretch>
            <a:fillRect/>
          </a:stretch>
        </p:blipFill>
        <p:spPr>
          <a:xfrm>
            <a:off x="221503" y="402292"/>
            <a:ext cx="2729078" cy="1552015"/>
          </a:xfrm>
          <a:prstGeom prst="rect">
            <a:avLst/>
          </a:prstGeom>
        </p:spPr>
      </p:pic>
    </p:spTree>
    <p:extLst>
      <p:ext uri="{BB962C8B-B14F-4D97-AF65-F5344CB8AC3E}">
        <p14:creationId xmlns:p14="http://schemas.microsoft.com/office/powerpoint/2010/main" val="14437533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81375" y="490444"/>
            <a:ext cx="7610625" cy="6367556"/>
          </a:xfrm>
          <a:prstGeom prst="rect">
            <a:avLst/>
          </a:prstGeom>
        </p:spPr>
      </p:pic>
      <p:pic>
        <p:nvPicPr>
          <p:cNvPr id="4" name="Picture 3"/>
          <p:cNvPicPr>
            <a:picLocks noChangeAspect="1"/>
          </p:cNvPicPr>
          <p:nvPr/>
        </p:nvPicPr>
        <p:blipFill>
          <a:blip r:embed="rId3"/>
          <a:stretch>
            <a:fillRect/>
          </a:stretch>
        </p:blipFill>
        <p:spPr>
          <a:xfrm>
            <a:off x="287618" y="330572"/>
            <a:ext cx="4320241" cy="2059357"/>
          </a:xfrm>
          <a:prstGeom prst="rect">
            <a:avLst/>
          </a:prstGeom>
        </p:spPr>
      </p:pic>
    </p:spTree>
    <p:extLst>
      <p:ext uri="{BB962C8B-B14F-4D97-AF65-F5344CB8AC3E}">
        <p14:creationId xmlns:p14="http://schemas.microsoft.com/office/powerpoint/2010/main" val="14377417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2591171"/>
            <a:ext cx="12275135" cy="4526803"/>
          </a:xfrm>
          <a:prstGeom prst="rect">
            <a:avLst/>
          </a:prstGeom>
        </p:spPr>
      </p:pic>
      <p:pic>
        <p:nvPicPr>
          <p:cNvPr id="29" name="Picture 28"/>
          <p:cNvPicPr>
            <a:picLocks noChangeAspect="1"/>
          </p:cNvPicPr>
          <p:nvPr/>
        </p:nvPicPr>
        <p:blipFill>
          <a:blip r:embed="rId3"/>
          <a:stretch>
            <a:fillRect/>
          </a:stretch>
        </p:blipFill>
        <p:spPr>
          <a:xfrm>
            <a:off x="221503" y="137459"/>
            <a:ext cx="3454558" cy="2283012"/>
          </a:xfrm>
          <a:prstGeom prst="rect">
            <a:avLst/>
          </a:prstGeom>
        </p:spPr>
      </p:pic>
    </p:spTree>
    <p:extLst>
      <p:ext uri="{BB962C8B-B14F-4D97-AF65-F5344CB8AC3E}">
        <p14:creationId xmlns:p14="http://schemas.microsoft.com/office/powerpoint/2010/main" val="7443049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55197" y="279773"/>
            <a:ext cx="8552804" cy="6407899"/>
          </a:xfrm>
          <a:prstGeom prst="rect">
            <a:avLst/>
          </a:prstGeom>
          <a:solidFill>
            <a:schemeClr val="bg1"/>
          </a:solidFill>
        </p:spPr>
      </p:pic>
      <p:pic>
        <p:nvPicPr>
          <p:cNvPr id="10" name="Picture 9"/>
          <p:cNvPicPr>
            <a:picLocks noChangeAspect="1"/>
          </p:cNvPicPr>
          <p:nvPr/>
        </p:nvPicPr>
        <p:blipFill>
          <a:blip r:embed="rId3"/>
          <a:stretch>
            <a:fillRect/>
          </a:stretch>
        </p:blipFill>
        <p:spPr>
          <a:xfrm>
            <a:off x="175185" y="276785"/>
            <a:ext cx="3752467" cy="1982321"/>
          </a:xfrm>
          <a:prstGeom prst="rect">
            <a:avLst/>
          </a:prstGeom>
        </p:spPr>
      </p:pic>
    </p:spTree>
    <p:extLst>
      <p:ext uri="{BB962C8B-B14F-4D97-AF65-F5344CB8AC3E}">
        <p14:creationId xmlns:p14="http://schemas.microsoft.com/office/powerpoint/2010/main" val="9010141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0420" y="157111"/>
            <a:ext cx="6292404" cy="1596066"/>
          </a:xfrm>
          <a:prstGeom prst="rect">
            <a:avLst/>
          </a:prstGeom>
        </p:spPr>
      </p:pic>
      <p:pic>
        <p:nvPicPr>
          <p:cNvPr id="3" name="Picture 2"/>
          <p:cNvPicPr>
            <a:picLocks noChangeAspect="1"/>
          </p:cNvPicPr>
          <p:nvPr/>
        </p:nvPicPr>
        <p:blipFill>
          <a:blip r:embed="rId3"/>
          <a:stretch>
            <a:fillRect/>
          </a:stretch>
        </p:blipFill>
        <p:spPr>
          <a:xfrm>
            <a:off x="323850" y="2409638"/>
            <a:ext cx="7296150" cy="2549540"/>
          </a:xfrm>
          <a:prstGeom prst="rect">
            <a:avLst/>
          </a:prstGeom>
        </p:spPr>
      </p:pic>
      <p:sp>
        <p:nvSpPr>
          <p:cNvPr id="4" name="TextBox 3"/>
          <p:cNvSpPr txBox="1"/>
          <p:nvPr/>
        </p:nvSpPr>
        <p:spPr>
          <a:xfrm>
            <a:off x="9359154" y="2438400"/>
            <a:ext cx="2303964" cy="1477328"/>
          </a:xfrm>
          <a:prstGeom prst="rect">
            <a:avLst/>
          </a:prstGeom>
          <a:noFill/>
        </p:spPr>
        <p:txBody>
          <a:bodyPr wrap="none" rtlCol="0">
            <a:spAutoFit/>
          </a:bodyPr>
          <a:lstStyle/>
          <a:p>
            <a:r>
              <a:rPr lang="en-US" sz="3000" dirty="0"/>
              <a:t>2010</a:t>
            </a:r>
          </a:p>
          <a:p>
            <a:r>
              <a:rPr lang="en-US" sz="3000" dirty="0"/>
              <a:t>30 pages</a:t>
            </a:r>
          </a:p>
          <a:p>
            <a:r>
              <a:rPr lang="en-US" sz="3000" dirty="0"/>
              <a:t>21 references</a:t>
            </a:r>
          </a:p>
        </p:txBody>
      </p:sp>
      <p:pic>
        <p:nvPicPr>
          <p:cNvPr id="1026" name="Picture 2" descr="ow this is what I'd call a framewo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2329" y="4410634"/>
            <a:ext cx="3639671" cy="20857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46777" y="6673334"/>
            <a:ext cx="2775119" cy="184666"/>
          </a:xfrm>
          <a:prstGeom prst="rect">
            <a:avLst/>
          </a:prstGeom>
          <a:noFill/>
        </p:spPr>
        <p:txBody>
          <a:bodyPr wrap="none" rtlCol="0">
            <a:spAutoFit/>
          </a:bodyPr>
          <a:lstStyle/>
          <a:p>
            <a:r>
              <a:rPr lang="en-US" sz="600" dirty="0"/>
              <a:t>https://</a:t>
            </a:r>
            <a:r>
              <a:rPr lang="en-US" sz="600" dirty="0" err="1"/>
              <a:t>www.ontestautomation.com</a:t>
            </a:r>
            <a:r>
              <a:rPr lang="en-US" sz="600" dirty="0"/>
              <a:t>/</a:t>
            </a:r>
            <a:r>
              <a:rPr lang="en-US" sz="600" dirty="0" err="1"/>
              <a:t>wp</a:t>
            </a:r>
            <a:r>
              <a:rPr lang="en-US" sz="600" dirty="0"/>
              <a:t>-content/uploads/2016/08/</a:t>
            </a:r>
            <a:r>
              <a:rPr lang="en-US" sz="600" dirty="0" err="1"/>
              <a:t>framework.jpg</a:t>
            </a:r>
            <a:endParaRPr lang="en-US" sz="600" dirty="0"/>
          </a:p>
        </p:txBody>
      </p:sp>
      <p:sp>
        <p:nvSpPr>
          <p:cNvPr id="7" name="TextBox 6"/>
          <p:cNvSpPr txBox="1"/>
          <p:nvPr/>
        </p:nvSpPr>
        <p:spPr>
          <a:xfrm>
            <a:off x="9340147" y="376521"/>
            <a:ext cx="1878399" cy="954107"/>
          </a:xfrm>
          <a:prstGeom prst="rect">
            <a:avLst/>
          </a:prstGeom>
          <a:solidFill>
            <a:schemeClr val="bg1"/>
          </a:solidFill>
          <a:ln w="69850">
            <a:solidFill>
              <a:srgbClr val="FF0000"/>
            </a:solidFill>
          </a:ln>
        </p:spPr>
        <p:txBody>
          <a:bodyPr wrap="none" rtlCol="0">
            <a:spAutoFit/>
          </a:bodyPr>
          <a:lstStyle/>
          <a:p>
            <a:pPr algn="ctr"/>
            <a:r>
              <a:rPr lang="en-US" sz="2800" b="1"/>
              <a:t>Usability</a:t>
            </a:r>
          </a:p>
          <a:p>
            <a:pPr algn="ctr"/>
            <a:r>
              <a:rPr lang="en-US" sz="2800" b="1" dirty="0"/>
              <a:t>Framework</a:t>
            </a:r>
          </a:p>
        </p:txBody>
      </p:sp>
    </p:spTree>
    <p:extLst>
      <p:ext uri="{BB962C8B-B14F-4D97-AF65-F5344CB8AC3E}">
        <p14:creationId xmlns:p14="http://schemas.microsoft.com/office/powerpoint/2010/main" val="6387894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67340"/>
            <a:ext cx="11823257" cy="6690659"/>
          </a:xfrm>
          <a:prstGeom prst="rect">
            <a:avLst/>
          </a:prstGeom>
        </p:spPr>
      </p:pic>
      <p:sp>
        <p:nvSpPr>
          <p:cNvPr id="3" name="TextBox 2"/>
          <p:cNvSpPr txBox="1"/>
          <p:nvPr/>
        </p:nvSpPr>
        <p:spPr>
          <a:xfrm>
            <a:off x="9895958" y="394450"/>
            <a:ext cx="1878399" cy="954107"/>
          </a:xfrm>
          <a:prstGeom prst="rect">
            <a:avLst/>
          </a:prstGeom>
          <a:solidFill>
            <a:schemeClr val="bg1"/>
          </a:solidFill>
          <a:ln w="69850">
            <a:solidFill>
              <a:srgbClr val="FF0000"/>
            </a:solidFill>
          </a:ln>
        </p:spPr>
        <p:txBody>
          <a:bodyPr wrap="none" rtlCol="0">
            <a:spAutoFit/>
          </a:bodyPr>
          <a:lstStyle/>
          <a:p>
            <a:pPr algn="ctr"/>
            <a:r>
              <a:rPr lang="en-US" sz="2800" b="1"/>
              <a:t>Usability</a:t>
            </a:r>
          </a:p>
          <a:p>
            <a:pPr algn="ctr"/>
            <a:r>
              <a:rPr lang="en-US" sz="2800" b="1" dirty="0"/>
              <a:t>Framework</a:t>
            </a:r>
          </a:p>
        </p:txBody>
      </p:sp>
    </p:spTree>
    <p:extLst>
      <p:ext uri="{BB962C8B-B14F-4D97-AF65-F5344CB8AC3E}">
        <p14:creationId xmlns:p14="http://schemas.microsoft.com/office/powerpoint/2010/main" val="10839110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6825" y="1057834"/>
            <a:ext cx="10506634" cy="5543697"/>
          </a:xfrm>
          <a:prstGeom prst="rect">
            <a:avLst/>
          </a:prstGeom>
          <a:noFill/>
        </p:spPr>
        <p:txBody>
          <a:bodyPr wrap="square" rtlCol="0">
            <a:spAutoFit/>
          </a:bodyPr>
          <a:lstStyle/>
          <a:p>
            <a:pPr>
              <a:lnSpc>
                <a:spcPct val="140000"/>
              </a:lnSpc>
              <a:spcAft>
                <a:spcPts val="400"/>
              </a:spcAft>
            </a:pPr>
            <a:r>
              <a:rPr lang="en-US" sz="3200" dirty="0"/>
              <a:t>The human-</a:t>
            </a:r>
            <a:r>
              <a:rPr lang="en-US" sz="3200" dirty="0" err="1"/>
              <a:t>centred</a:t>
            </a:r>
            <a:r>
              <a:rPr lang="en-US" sz="3200" dirty="0"/>
              <a:t> design approach of ISO 9241-210 is well established and focuses specifically on making systems usable.  Usability can be achieved by applying human-</a:t>
            </a:r>
            <a:r>
              <a:rPr lang="en-US" sz="3200" dirty="0" err="1"/>
              <a:t>centred</a:t>
            </a:r>
            <a:r>
              <a:rPr lang="en-US" sz="3200" dirty="0"/>
              <a:t> design and testing throughout the life cycle.  In order to enable a human-</a:t>
            </a:r>
            <a:r>
              <a:rPr lang="en-US" sz="3200" dirty="0" err="1"/>
              <a:t>centred</a:t>
            </a:r>
            <a:r>
              <a:rPr lang="en-US" sz="3200" dirty="0"/>
              <a:t> design approach to be adopted, it is important that </a:t>
            </a:r>
            <a:r>
              <a:rPr lang="en-US" sz="3200" b="1" dirty="0"/>
              <a:t>all the relevant usability information items are identified and documented</a:t>
            </a:r>
            <a:r>
              <a:rPr lang="en-US" sz="3200" dirty="0"/>
              <a:t>.   This identification and documentation enables the usability of a system to be designed and tested.</a:t>
            </a:r>
          </a:p>
        </p:txBody>
      </p:sp>
      <p:sp>
        <p:nvSpPr>
          <p:cNvPr id="4" name="TextBox 3"/>
          <p:cNvSpPr txBox="1"/>
          <p:nvPr/>
        </p:nvSpPr>
        <p:spPr>
          <a:xfrm>
            <a:off x="10039393" y="215156"/>
            <a:ext cx="1878399" cy="954107"/>
          </a:xfrm>
          <a:prstGeom prst="rect">
            <a:avLst/>
          </a:prstGeom>
          <a:solidFill>
            <a:schemeClr val="bg1"/>
          </a:solidFill>
          <a:ln w="69850">
            <a:solidFill>
              <a:srgbClr val="FF0000"/>
            </a:solidFill>
          </a:ln>
        </p:spPr>
        <p:txBody>
          <a:bodyPr wrap="none" rtlCol="0">
            <a:spAutoFit/>
          </a:bodyPr>
          <a:lstStyle/>
          <a:p>
            <a:pPr algn="ctr"/>
            <a:r>
              <a:rPr lang="en-US" sz="2800" b="1"/>
              <a:t>Usability</a:t>
            </a:r>
          </a:p>
          <a:p>
            <a:pPr algn="ctr"/>
            <a:r>
              <a:rPr lang="en-US" sz="2800" b="1" dirty="0"/>
              <a:t>Framework</a:t>
            </a:r>
          </a:p>
        </p:txBody>
      </p:sp>
    </p:spTree>
    <p:extLst>
      <p:ext uri="{BB962C8B-B14F-4D97-AF65-F5344CB8AC3E}">
        <p14:creationId xmlns:p14="http://schemas.microsoft.com/office/powerpoint/2010/main" val="1895591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702" y="268942"/>
            <a:ext cx="11575285" cy="1077218"/>
          </a:xfrm>
          <a:prstGeom prst="rect">
            <a:avLst/>
          </a:prstGeom>
          <a:noFill/>
        </p:spPr>
        <p:txBody>
          <a:bodyPr wrap="none" rtlCol="0">
            <a:spAutoFit/>
          </a:bodyPr>
          <a:lstStyle/>
          <a:p>
            <a:pPr algn="ctr"/>
            <a:r>
              <a:rPr lang="en-US" sz="3200" b="1" dirty="0"/>
              <a:t>ISO 25060 brings forward many definitions and points </a:t>
            </a:r>
          </a:p>
          <a:p>
            <a:pPr algn="ctr"/>
            <a:r>
              <a:rPr lang="en-US" sz="3200" b="1" dirty="0"/>
              <a:t>to other standards that follow.  It is not apparent what else it does.</a:t>
            </a:r>
          </a:p>
        </p:txBody>
      </p:sp>
      <p:cxnSp>
        <p:nvCxnSpPr>
          <p:cNvPr id="3" name="Straight Connector 2"/>
          <p:cNvCxnSpPr/>
          <p:nvPr/>
        </p:nvCxnSpPr>
        <p:spPr>
          <a:xfrm>
            <a:off x="564189" y="1443272"/>
            <a:ext cx="11338582" cy="0"/>
          </a:xfrm>
          <a:prstGeom prst="line">
            <a:avLst/>
          </a:prstGeom>
          <a:ln w="98425">
            <a:solidFill>
              <a:srgbClr val="00B05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470211" y="2223247"/>
            <a:ext cx="2072490" cy="3108543"/>
          </a:xfrm>
          <a:prstGeom prst="rect">
            <a:avLst/>
          </a:prstGeom>
          <a:noFill/>
        </p:spPr>
        <p:txBody>
          <a:bodyPr wrap="none" rtlCol="0">
            <a:spAutoFit/>
          </a:bodyPr>
          <a:lstStyle/>
          <a:p>
            <a:r>
              <a:rPr lang="en-US" sz="2800" dirty="0"/>
              <a:t>Effectiveness</a:t>
            </a:r>
          </a:p>
          <a:p>
            <a:endParaRPr lang="en-US" sz="2800" dirty="0"/>
          </a:p>
          <a:p>
            <a:r>
              <a:rPr lang="en-US" sz="2800" dirty="0"/>
              <a:t>Efficiency</a:t>
            </a:r>
          </a:p>
          <a:p>
            <a:endParaRPr lang="en-US" sz="2800" dirty="0"/>
          </a:p>
          <a:p>
            <a:r>
              <a:rPr lang="en-US" sz="2800" dirty="0"/>
              <a:t>Goal</a:t>
            </a:r>
          </a:p>
          <a:p>
            <a:endParaRPr lang="en-US" sz="2800" dirty="0"/>
          </a:p>
          <a:p>
            <a:r>
              <a:rPr lang="en-US" sz="2800" dirty="0"/>
              <a:t>Satisfaction</a:t>
            </a:r>
          </a:p>
        </p:txBody>
      </p:sp>
      <p:sp>
        <p:nvSpPr>
          <p:cNvPr id="5" name="TextBox 4"/>
          <p:cNvSpPr txBox="1"/>
          <p:nvPr/>
        </p:nvSpPr>
        <p:spPr>
          <a:xfrm>
            <a:off x="5074022" y="1703294"/>
            <a:ext cx="3522952" cy="4893647"/>
          </a:xfrm>
          <a:prstGeom prst="rect">
            <a:avLst/>
          </a:prstGeom>
          <a:noFill/>
        </p:spPr>
        <p:txBody>
          <a:bodyPr wrap="none" rtlCol="0">
            <a:spAutoFit/>
          </a:bodyPr>
          <a:lstStyle/>
          <a:p>
            <a:pPr>
              <a:lnSpc>
                <a:spcPct val="150000"/>
              </a:lnSpc>
            </a:pPr>
            <a:r>
              <a:rPr lang="en-US" sz="2800" dirty="0"/>
              <a:t>User </a:t>
            </a:r>
          </a:p>
          <a:p>
            <a:pPr>
              <a:lnSpc>
                <a:spcPct val="150000"/>
              </a:lnSpc>
            </a:pPr>
            <a:r>
              <a:rPr lang="en-US" sz="2800" dirty="0"/>
              <a:t>User experience</a:t>
            </a:r>
          </a:p>
          <a:p>
            <a:pPr>
              <a:lnSpc>
                <a:spcPct val="150000"/>
              </a:lnSpc>
            </a:pPr>
            <a:r>
              <a:rPr lang="en-US" sz="2800" dirty="0"/>
              <a:t>User interaction</a:t>
            </a:r>
          </a:p>
          <a:p>
            <a:pPr>
              <a:lnSpc>
                <a:spcPct val="150000"/>
              </a:lnSpc>
            </a:pPr>
            <a:r>
              <a:rPr lang="en-US" sz="2800" dirty="0"/>
              <a:t>User interface</a:t>
            </a:r>
          </a:p>
          <a:p>
            <a:pPr>
              <a:lnSpc>
                <a:spcPct val="150000"/>
              </a:lnSpc>
            </a:pPr>
            <a:r>
              <a:rPr lang="en-US" sz="2800" dirty="0"/>
              <a:t>User interface element</a:t>
            </a:r>
          </a:p>
          <a:p>
            <a:pPr>
              <a:lnSpc>
                <a:spcPct val="150000"/>
              </a:lnSpc>
            </a:pPr>
            <a:r>
              <a:rPr lang="en-US" sz="2800" dirty="0"/>
              <a:t>Usability testing</a:t>
            </a:r>
          </a:p>
          <a:p>
            <a:pPr>
              <a:lnSpc>
                <a:spcPct val="150000"/>
              </a:lnSpc>
            </a:pPr>
            <a:r>
              <a:rPr lang="en-US" sz="2800" dirty="0"/>
              <a:t>Usability walkthrough</a:t>
            </a:r>
          </a:p>
          <a:p>
            <a:endParaRPr lang="en-US" dirty="0"/>
          </a:p>
        </p:txBody>
      </p:sp>
      <p:sp>
        <p:nvSpPr>
          <p:cNvPr id="7" name="TextBox 6"/>
          <p:cNvSpPr txBox="1"/>
          <p:nvPr/>
        </p:nvSpPr>
        <p:spPr>
          <a:xfrm>
            <a:off x="9662876" y="2026027"/>
            <a:ext cx="1878399" cy="954107"/>
          </a:xfrm>
          <a:prstGeom prst="rect">
            <a:avLst/>
          </a:prstGeom>
          <a:solidFill>
            <a:schemeClr val="bg1"/>
          </a:solidFill>
          <a:ln w="69850">
            <a:solidFill>
              <a:srgbClr val="FF0000"/>
            </a:solidFill>
          </a:ln>
        </p:spPr>
        <p:txBody>
          <a:bodyPr wrap="none" rtlCol="0">
            <a:spAutoFit/>
          </a:bodyPr>
          <a:lstStyle/>
          <a:p>
            <a:pPr algn="ctr"/>
            <a:r>
              <a:rPr lang="en-US" sz="2800" b="1"/>
              <a:t>Usability</a:t>
            </a:r>
          </a:p>
          <a:p>
            <a:pPr algn="ctr"/>
            <a:r>
              <a:rPr lang="en-US" sz="2800" b="1" dirty="0"/>
              <a:t>Framework</a:t>
            </a:r>
          </a:p>
        </p:txBody>
      </p:sp>
    </p:spTree>
    <p:extLst>
      <p:ext uri="{BB962C8B-B14F-4D97-AF65-F5344CB8AC3E}">
        <p14:creationId xmlns:p14="http://schemas.microsoft.com/office/powerpoint/2010/main" val="12029233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39165" y="200212"/>
            <a:ext cx="6453452" cy="1162423"/>
          </a:xfrm>
          <a:prstGeom prst="rect">
            <a:avLst/>
          </a:prstGeom>
        </p:spPr>
      </p:pic>
      <p:pic>
        <p:nvPicPr>
          <p:cNvPr id="4" name="Picture 3"/>
          <p:cNvPicPr>
            <a:picLocks noChangeAspect="1"/>
          </p:cNvPicPr>
          <p:nvPr/>
        </p:nvPicPr>
        <p:blipFill>
          <a:blip r:embed="rId3"/>
          <a:stretch>
            <a:fillRect/>
          </a:stretch>
        </p:blipFill>
        <p:spPr>
          <a:xfrm>
            <a:off x="251012" y="1769719"/>
            <a:ext cx="6832600" cy="1739900"/>
          </a:xfrm>
          <a:prstGeom prst="rect">
            <a:avLst/>
          </a:prstGeom>
        </p:spPr>
      </p:pic>
      <p:sp>
        <p:nvSpPr>
          <p:cNvPr id="5" name="TextBox 4"/>
          <p:cNvSpPr txBox="1"/>
          <p:nvPr/>
        </p:nvSpPr>
        <p:spPr>
          <a:xfrm>
            <a:off x="8946775" y="1882588"/>
            <a:ext cx="2303964" cy="1477328"/>
          </a:xfrm>
          <a:prstGeom prst="rect">
            <a:avLst/>
          </a:prstGeom>
          <a:noFill/>
        </p:spPr>
        <p:txBody>
          <a:bodyPr wrap="none" rtlCol="0">
            <a:spAutoFit/>
          </a:bodyPr>
          <a:lstStyle/>
          <a:p>
            <a:r>
              <a:rPr lang="en-US" sz="3000" dirty="0"/>
              <a:t>2006</a:t>
            </a:r>
          </a:p>
          <a:p>
            <a:r>
              <a:rPr lang="en-US" sz="3000" dirty="0"/>
              <a:t>54 pages</a:t>
            </a:r>
          </a:p>
          <a:p>
            <a:r>
              <a:rPr lang="en-US" sz="3000" dirty="0"/>
              <a:t>11 references</a:t>
            </a:r>
          </a:p>
        </p:txBody>
      </p:sp>
      <p:sp>
        <p:nvSpPr>
          <p:cNvPr id="6" name="TextBox 5"/>
          <p:cNvSpPr txBox="1"/>
          <p:nvPr/>
        </p:nvSpPr>
        <p:spPr>
          <a:xfrm>
            <a:off x="358588" y="4919008"/>
            <a:ext cx="8837163" cy="1938992"/>
          </a:xfrm>
          <a:prstGeom prst="rect">
            <a:avLst/>
          </a:prstGeom>
          <a:noFill/>
        </p:spPr>
        <p:txBody>
          <a:bodyPr wrap="none" rtlCol="0">
            <a:spAutoFit/>
          </a:bodyPr>
          <a:lstStyle/>
          <a:p>
            <a:r>
              <a:rPr lang="en-US" sz="3000" dirty="0"/>
              <a:t>For an early version, see: </a:t>
            </a:r>
          </a:p>
          <a:p>
            <a:r>
              <a:rPr lang="en-US" sz="3000" dirty="0">
                <a:hlinkClick r:id="rId4"/>
              </a:rPr>
              <a:t>https://zing.ncsl.nist.gov/iusr/documents/cifv1.0.htm</a:t>
            </a:r>
            <a:endParaRPr lang="en-US" sz="3000" dirty="0"/>
          </a:p>
          <a:p>
            <a:r>
              <a:rPr lang="en-US" sz="3000" dirty="0"/>
              <a:t>For version 2.02, see</a:t>
            </a:r>
          </a:p>
          <a:p>
            <a:r>
              <a:rPr lang="en-US" sz="3000" dirty="0"/>
              <a:t>https://</a:t>
            </a:r>
            <a:r>
              <a:rPr lang="en-US" sz="3000" dirty="0" err="1"/>
              <a:t>zing.ncsl.nist.gov</a:t>
            </a:r>
            <a:r>
              <a:rPr lang="en-US" sz="3000" dirty="0"/>
              <a:t>/</a:t>
            </a:r>
            <a:r>
              <a:rPr lang="en-US" sz="3000" dirty="0" err="1"/>
              <a:t>iusr</a:t>
            </a:r>
            <a:r>
              <a:rPr lang="en-US" sz="3000" dirty="0"/>
              <a:t>/documents/cifv2.02.html</a:t>
            </a:r>
          </a:p>
        </p:txBody>
      </p:sp>
      <p:sp>
        <p:nvSpPr>
          <p:cNvPr id="7" name="TextBox 6"/>
          <p:cNvSpPr txBox="1"/>
          <p:nvPr/>
        </p:nvSpPr>
        <p:spPr>
          <a:xfrm>
            <a:off x="9125245" y="268943"/>
            <a:ext cx="2164760" cy="954107"/>
          </a:xfrm>
          <a:prstGeom prst="rect">
            <a:avLst/>
          </a:prstGeom>
          <a:solidFill>
            <a:schemeClr val="bg1"/>
          </a:solidFill>
          <a:ln w="69850">
            <a:solidFill>
              <a:srgbClr val="FF0000"/>
            </a:solidFill>
          </a:ln>
        </p:spPr>
        <p:txBody>
          <a:bodyPr wrap="none" rtlCol="0">
            <a:spAutoFit/>
          </a:bodyPr>
          <a:lstStyle/>
          <a:p>
            <a:pPr algn="ctr"/>
            <a:r>
              <a:rPr lang="en-US" sz="2800" b="1" dirty="0"/>
              <a:t>Usability Test</a:t>
            </a:r>
          </a:p>
          <a:p>
            <a:pPr algn="ctr"/>
            <a:r>
              <a:rPr lang="en-US" sz="2800" b="1" dirty="0"/>
              <a:t>Report</a:t>
            </a:r>
          </a:p>
        </p:txBody>
      </p:sp>
    </p:spTree>
    <p:extLst>
      <p:ext uri="{BB962C8B-B14F-4D97-AF65-F5344CB8AC3E}">
        <p14:creationId xmlns:p14="http://schemas.microsoft.com/office/powerpoint/2010/main" val="1785849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1341" y="325466"/>
            <a:ext cx="9308959" cy="1077218"/>
          </a:xfrm>
          <a:prstGeom prst="rect">
            <a:avLst/>
          </a:prstGeom>
          <a:noFill/>
        </p:spPr>
        <p:txBody>
          <a:bodyPr wrap="none" rtlCol="0">
            <a:spAutoFit/>
          </a:bodyPr>
          <a:lstStyle/>
          <a:p>
            <a:r>
              <a:rPr lang="en-US" sz="3200" b="1" dirty="0"/>
              <a:t>The ergonomics of human-computer interaction </a:t>
            </a:r>
            <a:r>
              <a:rPr lang="en-US" sz="3200" b="1"/>
              <a:t>are </a:t>
            </a:r>
          </a:p>
          <a:p>
            <a:r>
              <a:rPr lang="en-US" sz="3200" b="1" dirty="0"/>
              <a:t>in ISO 9241 managed by ISO Technical Committee 159</a:t>
            </a:r>
          </a:p>
        </p:txBody>
      </p:sp>
      <p:cxnSp>
        <p:nvCxnSpPr>
          <p:cNvPr id="3" name="Straight Connector 2"/>
          <p:cNvCxnSpPr/>
          <p:nvPr/>
        </p:nvCxnSpPr>
        <p:spPr>
          <a:xfrm>
            <a:off x="263638" y="1538406"/>
            <a:ext cx="11053763" cy="0"/>
          </a:xfrm>
          <a:prstGeom prst="line">
            <a:avLst/>
          </a:prstGeom>
          <a:ln w="101600">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1975922" y="1736260"/>
            <a:ext cx="8040856" cy="830997"/>
          </a:xfrm>
          <a:prstGeom prst="rect">
            <a:avLst/>
          </a:prstGeom>
          <a:noFill/>
        </p:spPr>
        <p:txBody>
          <a:bodyPr wrap="none" rtlCol="0">
            <a:spAutoFit/>
          </a:bodyPr>
          <a:lstStyle/>
          <a:p>
            <a:r>
              <a:rPr lang="en-US" sz="2400" dirty="0"/>
              <a:t>Original title: </a:t>
            </a:r>
            <a:r>
              <a:rPr lang="en-US" sz="2400" i="1" dirty="0"/>
              <a:t>Ergonomic requirements for office work </a:t>
            </a:r>
          </a:p>
          <a:p>
            <a:r>
              <a:rPr lang="en-US" sz="2400" i="1" dirty="0"/>
              <a:t>    with visual display terminals (VDTs), structure below (9241-x)</a:t>
            </a:r>
          </a:p>
        </p:txBody>
      </p:sp>
      <p:sp>
        <p:nvSpPr>
          <p:cNvPr id="8" name="TextBox 7"/>
          <p:cNvSpPr txBox="1"/>
          <p:nvPr/>
        </p:nvSpPr>
        <p:spPr>
          <a:xfrm>
            <a:off x="185531" y="2956932"/>
            <a:ext cx="6141361" cy="3901068"/>
          </a:xfrm>
          <a:prstGeom prst="rect">
            <a:avLst/>
          </a:prstGeom>
          <a:noFill/>
        </p:spPr>
        <p:txBody>
          <a:bodyPr wrap="none" rtlCol="0">
            <a:spAutoFit/>
          </a:bodyPr>
          <a:lstStyle/>
          <a:p>
            <a:pPr>
              <a:spcAft>
                <a:spcPts val="100"/>
              </a:spcAft>
            </a:pPr>
            <a:r>
              <a:rPr lang="en-US" sz="2400" b="1" dirty="0"/>
              <a:t>1: General introduction</a:t>
            </a:r>
          </a:p>
          <a:p>
            <a:pPr>
              <a:spcAft>
                <a:spcPts val="100"/>
              </a:spcAft>
            </a:pPr>
            <a:r>
              <a:rPr lang="en-US" sz="2400" b="1" dirty="0"/>
              <a:t>2: Guidance on task requirements</a:t>
            </a:r>
          </a:p>
          <a:p>
            <a:pPr>
              <a:spcAft>
                <a:spcPts val="100"/>
              </a:spcAft>
            </a:pPr>
            <a:r>
              <a:rPr lang="en-US" sz="2400" dirty="0"/>
              <a:t>3: Visual display requirements</a:t>
            </a:r>
          </a:p>
          <a:p>
            <a:pPr>
              <a:spcAft>
                <a:spcPts val="100"/>
              </a:spcAft>
            </a:pPr>
            <a:r>
              <a:rPr lang="en-US" sz="2400" dirty="0"/>
              <a:t>4: Keyboard requirements</a:t>
            </a:r>
          </a:p>
          <a:p>
            <a:pPr>
              <a:spcAft>
                <a:spcPts val="100"/>
              </a:spcAft>
            </a:pPr>
            <a:r>
              <a:rPr lang="en-US" sz="2400" b="1" dirty="0"/>
              <a:t>5: Workstation layout &amp; postural requirements</a:t>
            </a:r>
          </a:p>
          <a:p>
            <a:pPr>
              <a:spcAft>
                <a:spcPts val="100"/>
              </a:spcAft>
            </a:pPr>
            <a:r>
              <a:rPr lang="en-US" sz="2400" b="1" dirty="0"/>
              <a:t>6: Guidance on the work environment</a:t>
            </a:r>
          </a:p>
          <a:p>
            <a:pPr>
              <a:spcAft>
                <a:spcPts val="100"/>
              </a:spcAft>
            </a:pPr>
            <a:r>
              <a:rPr lang="en-US" sz="2400" dirty="0"/>
              <a:t>7: Display requirements with reflections</a:t>
            </a:r>
          </a:p>
          <a:p>
            <a:pPr>
              <a:spcAft>
                <a:spcPts val="100"/>
              </a:spcAft>
            </a:pPr>
            <a:r>
              <a:rPr lang="en-US" sz="2400" dirty="0"/>
              <a:t>8: Requirements for displayed colors</a:t>
            </a:r>
          </a:p>
          <a:p>
            <a:pPr>
              <a:spcAft>
                <a:spcPts val="100"/>
              </a:spcAft>
            </a:pPr>
            <a:r>
              <a:rPr lang="en-US" sz="2400" dirty="0"/>
              <a:t>9: Requirements for non-kb input devices</a:t>
            </a:r>
          </a:p>
          <a:p>
            <a:pPr>
              <a:spcAft>
                <a:spcPts val="100"/>
              </a:spcAft>
            </a:pPr>
            <a:endParaRPr lang="en-US" sz="2400" dirty="0"/>
          </a:p>
        </p:txBody>
      </p:sp>
      <p:sp>
        <p:nvSpPr>
          <p:cNvPr id="9" name="TextBox 8"/>
          <p:cNvSpPr txBox="1"/>
          <p:nvPr/>
        </p:nvSpPr>
        <p:spPr>
          <a:xfrm>
            <a:off x="6440557" y="2862470"/>
            <a:ext cx="4487382" cy="4283224"/>
          </a:xfrm>
          <a:prstGeom prst="rect">
            <a:avLst/>
          </a:prstGeom>
          <a:noFill/>
        </p:spPr>
        <p:txBody>
          <a:bodyPr wrap="none" rtlCol="0">
            <a:spAutoFit/>
          </a:bodyPr>
          <a:lstStyle/>
          <a:p>
            <a:pPr>
              <a:spcAft>
                <a:spcPts val="100"/>
              </a:spcAft>
            </a:pPr>
            <a:r>
              <a:rPr lang="en-US" sz="2400" dirty="0"/>
              <a:t>10: Dialogue principles</a:t>
            </a:r>
          </a:p>
          <a:p>
            <a:pPr>
              <a:spcAft>
                <a:spcPts val="100"/>
              </a:spcAft>
            </a:pPr>
            <a:r>
              <a:rPr lang="en-US" sz="2400" b="1" dirty="0"/>
              <a:t>11: Guidance on usability</a:t>
            </a:r>
          </a:p>
          <a:p>
            <a:pPr>
              <a:spcAft>
                <a:spcPts val="100"/>
              </a:spcAft>
            </a:pPr>
            <a:r>
              <a:rPr lang="en-US" sz="2400" dirty="0"/>
              <a:t>12: Presentation of information</a:t>
            </a:r>
          </a:p>
          <a:p>
            <a:pPr>
              <a:spcAft>
                <a:spcPts val="100"/>
              </a:spcAft>
            </a:pPr>
            <a:r>
              <a:rPr lang="en-US" sz="2400" b="1" dirty="0"/>
              <a:t>13: User guidance</a:t>
            </a:r>
          </a:p>
          <a:p>
            <a:pPr>
              <a:spcAft>
                <a:spcPts val="100"/>
              </a:spcAft>
            </a:pPr>
            <a:r>
              <a:rPr lang="en-US" sz="2400" b="1" dirty="0"/>
              <a:t>14: Menu dialogues</a:t>
            </a:r>
          </a:p>
          <a:p>
            <a:pPr>
              <a:spcAft>
                <a:spcPts val="100"/>
              </a:spcAft>
            </a:pPr>
            <a:r>
              <a:rPr lang="en-US" sz="2400" b="1" dirty="0"/>
              <a:t>15: Command dialogues</a:t>
            </a:r>
          </a:p>
          <a:p>
            <a:pPr>
              <a:spcAft>
                <a:spcPts val="100"/>
              </a:spcAft>
            </a:pPr>
            <a:r>
              <a:rPr lang="en-US" sz="2400" b="1" dirty="0"/>
              <a:t>16: Direct manipulation dialogues</a:t>
            </a:r>
          </a:p>
          <a:p>
            <a:pPr>
              <a:spcAft>
                <a:spcPts val="100"/>
              </a:spcAft>
            </a:pPr>
            <a:r>
              <a:rPr lang="en-US" sz="2400" dirty="0"/>
              <a:t>17: Form filling dialogues</a:t>
            </a:r>
          </a:p>
          <a:p>
            <a:pPr>
              <a:spcAft>
                <a:spcPts val="100"/>
              </a:spcAft>
            </a:pPr>
            <a:r>
              <a:rPr lang="en-US" sz="2400" b="1" dirty="0"/>
              <a:t>20: Access. guidelines for </a:t>
            </a:r>
          </a:p>
          <a:p>
            <a:pPr>
              <a:spcAft>
                <a:spcPts val="100"/>
              </a:spcAft>
            </a:pPr>
            <a:r>
              <a:rPr lang="en-US" sz="2400" b="1" dirty="0"/>
              <a:t>           ICT equip. &amp; services</a:t>
            </a:r>
          </a:p>
          <a:p>
            <a:pPr>
              <a:spcAft>
                <a:spcPts val="100"/>
              </a:spcAft>
            </a:pPr>
            <a:endParaRPr lang="en-US" sz="2400" dirty="0"/>
          </a:p>
        </p:txBody>
      </p:sp>
    </p:spTree>
    <p:extLst>
      <p:ext uri="{BB962C8B-B14F-4D97-AF65-F5344CB8AC3E}">
        <p14:creationId xmlns:p14="http://schemas.microsoft.com/office/powerpoint/2010/main" val="188142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57511" y="806052"/>
            <a:ext cx="6700371" cy="6051948"/>
          </a:xfrm>
          <a:prstGeom prst="rect">
            <a:avLst/>
          </a:prstGeom>
        </p:spPr>
      </p:pic>
      <p:sp>
        <p:nvSpPr>
          <p:cNvPr id="3" name="Rectangle 2"/>
          <p:cNvSpPr/>
          <p:nvPr/>
        </p:nvSpPr>
        <p:spPr>
          <a:xfrm>
            <a:off x="286871" y="161364"/>
            <a:ext cx="11672047" cy="553998"/>
          </a:xfrm>
          <a:prstGeom prst="rect">
            <a:avLst/>
          </a:prstGeom>
        </p:spPr>
        <p:txBody>
          <a:bodyPr wrap="square">
            <a:spAutoFit/>
          </a:bodyPr>
          <a:lstStyle/>
          <a:p>
            <a:pPr algn="ctr"/>
            <a:r>
              <a:rPr lang="en-US" sz="3000" b="1" dirty="0"/>
              <a:t>ISO 25062 covers in great detail </a:t>
            </a:r>
            <a:r>
              <a:rPr lang="en-US" sz="3000" b="1"/>
              <a:t>what must be in </a:t>
            </a:r>
            <a:r>
              <a:rPr lang="en-US" sz="3000" b="1" dirty="0"/>
              <a:t>a usability test report. </a:t>
            </a:r>
            <a:endParaRPr lang="en-US" sz="3000" dirty="0"/>
          </a:p>
        </p:txBody>
      </p:sp>
      <p:cxnSp>
        <p:nvCxnSpPr>
          <p:cNvPr id="4" name="Straight Connector 3"/>
          <p:cNvCxnSpPr/>
          <p:nvPr/>
        </p:nvCxnSpPr>
        <p:spPr>
          <a:xfrm>
            <a:off x="474541" y="833671"/>
            <a:ext cx="11338582" cy="0"/>
          </a:xfrm>
          <a:prstGeom prst="line">
            <a:avLst/>
          </a:prstGeom>
          <a:ln w="98425">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537622" y="1219202"/>
            <a:ext cx="2164760" cy="954107"/>
          </a:xfrm>
          <a:prstGeom prst="rect">
            <a:avLst/>
          </a:prstGeom>
          <a:solidFill>
            <a:schemeClr val="bg1"/>
          </a:solidFill>
          <a:ln w="69850">
            <a:solidFill>
              <a:srgbClr val="FF0000"/>
            </a:solidFill>
          </a:ln>
        </p:spPr>
        <p:txBody>
          <a:bodyPr wrap="none" rtlCol="0">
            <a:spAutoFit/>
          </a:bodyPr>
          <a:lstStyle/>
          <a:p>
            <a:pPr algn="ctr"/>
            <a:r>
              <a:rPr lang="en-US" sz="2800" b="1" dirty="0"/>
              <a:t>Usability Test</a:t>
            </a:r>
          </a:p>
          <a:p>
            <a:pPr algn="ctr"/>
            <a:r>
              <a:rPr lang="en-US" sz="2800" b="1" dirty="0"/>
              <a:t>Report</a:t>
            </a:r>
          </a:p>
        </p:txBody>
      </p:sp>
    </p:spTree>
    <p:extLst>
      <p:ext uri="{BB962C8B-B14F-4D97-AF65-F5344CB8AC3E}">
        <p14:creationId xmlns:p14="http://schemas.microsoft.com/office/powerpoint/2010/main" val="15467263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3034" y="1703293"/>
            <a:ext cx="8959760" cy="4711418"/>
          </a:xfrm>
          <a:prstGeom prst="rect">
            <a:avLst/>
          </a:prstGeom>
          <a:noFill/>
        </p:spPr>
        <p:txBody>
          <a:bodyPr wrap="none" rtlCol="0">
            <a:spAutoFit/>
          </a:bodyPr>
          <a:lstStyle/>
          <a:p>
            <a:pPr marL="342900" indent="-342900">
              <a:lnSpc>
                <a:spcPct val="120000"/>
              </a:lnSpc>
              <a:buFont typeface="Arial" charset="0"/>
              <a:buChar char="•"/>
            </a:pPr>
            <a:r>
              <a:rPr lang="en-US" sz="2800" dirty="0"/>
              <a:t>Company name or logo</a:t>
            </a:r>
          </a:p>
          <a:p>
            <a:pPr marL="342900" indent="-342900">
              <a:lnSpc>
                <a:spcPct val="120000"/>
              </a:lnSpc>
              <a:buFont typeface="Arial" charset="0"/>
              <a:buChar char="•"/>
            </a:pPr>
            <a:r>
              <a:rPr lang="en-US" sz="2800" dirty="0"/>
              <a:t>Identifier that it is in IOE/IEC 26062 CIF format</a:t>
            </a:r>
          </a:p>
          <a:p>
            <a:pPr marL="342900" indent="-342900">
              <a:lnSpc>
                <a:spcPct val="120000"/>
              </a:lnSpc>
              <a:buFont typeface="Arial" charset="0"/>
              <a:buChar char="•"/>
            </a:pPr>
            <a:r>
              <a:rPr lang="en-US" sz="2800" dirty="0"/>
              <a:t>Product name and version</a:t>
            </a:r>
          </a:p>
          <a:p>
            <a:pPr marL="342900" indent="-342900">
              <a:lnSpc>
                <a:spcPct val="120000"/>
              </a:lnSpc>
              <a:buFont typeface="Arial" charset="0"/>
              <a:buChar char="•"/>
            </a:pPr>
            <a:r>
              <a:rPr lang="en-US" sz="2800" dirty="0"/>
              <a:t>Who led test</a:t>
            </a:r>
          </a:p>
          <a:p>
            <a:pPr marL="342900" indent="-342900">
              <a:lnSpc>
                <a:spcPct val="120000"/>
              </a:lnSpc>
              <a:buFont typeface="Arial" charset="0"/>
              <a:buChar char="•"/>
            </a:pPr>
            <a:r>
              <a:rPr lang="en-US" sz="2800" dirty="0"/>
              <a:t>Report date</a:t>
            </a:r>
          </a:p>
          <a:p>
            <a:pPr marL="342900" indent="-342900">
              <a:lnSpc>
                <a:spcPct val="120000"/>
              </a:lnSpc>
              <a:buFont typeface="Arial" charset="0"/>
              <a:buChar char="•"/>
            </a:pPr>
            <a:r>
              <a:rPr lang="en-US" sz="2800" dirty="0"/>
              <a:t>Report author</a:t>
            </a:r>
          </a:p>
          <a:p>
            <a:pPr marL="342900" indent="-342900">
              <a:lnSpc>
                <a:spcPct val="120000"/>
              </a:lnSpc>
              <a:buFont typeface="Arial" charset="0"/>
              <a:buChar char="•"/>
            </a:pPr>
            <a:r>
              <a:rPr lang="en-US" sz="2800" dirty="0"/>
              <a:t>Customer company name &amp; contact</a:t>
            </a:r>
          </a:p>
          <a:p>
            <a:pPr marL="342900" indent="-342900">
              <a:lnSpc>
                <a:spcPct val="120000"/>
              </a:lnSpc>
              <a:buFont typeface="Arial" charset="0"/>
              <a:buChar char="•"/>
            </a:pPr>
            <a:r>
              <a:rPr lang="en-US" sz="2800" dirty="0"/>
              <a:t>Contact for questions</a:t>
            </a:r>
          </a:p>
          <a:p>
            <a:pPr marL="342900" indent="-342900">
              <a:lnSpc>
                <a:spcPct val="120000"/>
              </a:lnSpc>
              <a:buFont typeface="Arial" charset="0"/>
              <a:buChar char="•"/>
            </a:pPr>
            <a:r>
              <a:rPr lang="en-US" sz="2800" dirty="0"/>
              <a:t>Supplier name, phone #, email address, &amp; mailing address</a:t>
            </a:r>
          </a:p>
        </p:txBody>
      </p:sp>
      <p:sp>
        <p:nvSpPr>
          <p:cNvPr id="3" name="TextBox 2"/>
          <p:cNvSpPr txBox="1"/>
          <p:nvPr/>
        </p:nvSpPr>
        <p:spPr>
          <a:xfrm>
            <a:off x="824752" y="233083"/>
            <a:ext cx="11216725" cy="1077218"/>
          </a:xfrm>
          <a:prstGeom prst="rect">
            <a:avLst/>
          </a:prstGeom>
          <a:noFill/>
        </p:spPr>
        <p:txBody>
          <a:bodyPr wrap="none" rtlCol="0">
            <a:spAutoFit/>
          </a:bodyPr>
          <a:lstStyle/>
          <a:p>
            <a:r>
              <a:rPr lang="en-US" sz="3200" b="1" dirty="0"/>
              <a:t>The checklist and the template in the Annexes are easy to follow.</a:t>
            </a:r>
          </a:p>
          <a:p>
            <a:pPr algn="ctr"/>
            <a:r>
              <a:rPr lang="en-US" sz="3200" b="1" dirty="0"/>
              <a:t>The usability test report title page must have</a:t>
            </a:r>
            <a:r>
              <a:rPr lang="mr-IN" sz="3200" b="1" dirty="0"/>
              <a:t>…</a:t>
            </a:r>
            <a:endParaRPr lang="en-US" sz="3200" b="1" dirty="0"/>
          </a:p>
        </p:txBody>
      </p:sp>
      <p:cxnSp>
        <p:nvCxnSpPr>
          <p:cNvPr id="4" name="Straight Connector 3"/>
          <p:cNvCxnSpPr/>
          <p:nvPr/>
        </p:nvCxnSpPr>
        <p:spPr>
          <a:xfrm>
            <a:off x="420753" y="1407412"/>
            <a:ext cx="11338582" cy="0"/>
          </a:xfrm>
          <a:prstGeom prst="line">
            <a:avLst/>
          </a:prstGeom>
          <a:ln w="98425">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9950824" y="2886635"/>
            <a:ext cx="1342034" cy="954107"/>
          </a:xfrm>
          <a:prstGeom prst="rect">
            <a:avLst/>
          </a:prstGeom>
          <a:noFill/>
        </p:spPr>
        <p:txBody>
          <a:bodyPr wrap="none" rtlCol="0">
            <a:spAutoFit/>
          </a:bodyPr>
          <a:lstStyle/>
          <a:p>
            <a:r>
              <a:rPr lang="en-US" sz="2800" i="1" dirty="0"/>
              <a:t>Section </a:t>
            </a:r>
          </a:p>
          <a:p>
            <a:r>
              <a:rPr lang="en-US" sz="2800" i="1" dirty="0"/>
              <a:t>5.1</a:t>
            </a:r>
          </a:p>
        </p:txBody>
      </p:sp>
      <p:pic>
        <p:nvPicPr>
          <p:cNvPr id="6" name="Picture 5"/>
          <p:cNvPicPr>
            <a:picLocks noChangeAspect="1"/>
          </p:cNvPicPr>
          <p:nvPr/>
        </p:nvPicPr>
        <p:blipFill>
          <a:blip r:embed="rId2"/>
          <a:stretch>
            <a:fillRect/>
          </a:stretch>
        </p:blipFill>
        <p:spPr>
          <a:xfrm>
            <a:off x="9442450" y="3760693"/>
            <a:ext cx="2451100" cy="2133600"/>
          </a:xfrm>
          <a:prstGeom prst="rect">
            <a:avLst/>
          </a:prstGeom>
        </p:spPr>
      </p:pic>
      <p:sp>
        <p:nvSpPr>
          <p:cNvPr id="7" name="Rectangle 6"/>
          <p:cNvSpPr/>
          <p:nvPr/>
        </p:nvSpPr>
        <p:spPr>
          <a:xfrm>
            <a:off x="8910917" y="6544235"/>
            <a:ext cx="3281083" cy="184666"/>
          </a:xfrm>
          <a:prstGeom prst="rect">
            <a:avLst/>
          </a:prstGeom>
        </p:spPr>
        <p:txBody>
          <a:bodyPr wrap="square">
            <a:spAutoFit/>
          </a:bodyPr>
          <a:lstStyle/>
          <a:p>
            <a:r>
              <a:rPr lang="en-US" sz="600" dirty="0"/>
              <a:t>https://</a:t>
            </a:r>
            <a:r>
              <a:rPr lang="en-US" sz="600" dirty="0" err="1"/>
              <a:t>searchengineland.com</a:t>
            </a:r>
            <a:r>
              <a:rPr lang="en-US" sz="600" dirty="0"/>
              <a:t>/</a:t>
            </a:r>
            <a:r>
              <a:rPr lang="en-US" sz="600" dirty="0" err="1"/>
              <a:t>figz</a:t>
            </a:r>
            <a:r>
              <a:rPr lang="en-US" sz="600" dirty="0"/>
              <a:t>/</a:t>
            </a:r>
            <a:r>
              <a:rPr lang="en-US" sz="600" dirty="0" err="1"/>
              <a:t>wp</a:t>
            </a:r>
            <a:r>
              <a:rPr lang="en-US" sz="600" dirty="0"/>
              <a:t>-content/</a:t>
            </a:r>
            <a:r>
              <a:rPr lang="en-US" sz="600" dirty="0" err="1"/>
              <a:t>seloads</a:t>
            </a:r>
            <a:r>
              <a:rPr lang="en-US" sz="600" dirty="0"/>
              <a:t>/2018/04/checklist-800x531.png</a:t>
            </a:r>
          </a:p>
        </p:txBody>
      </p:sp>
      <p:sp>
        <p:nvSpPr>
          <p:cNvPr id="8" name="TextBox 7"/>
          <p:cNvSpPr txBox="1"/>
          <p:nvPr/>
        </p:nvSpPr>
        <p:spPr>
          <a:xfrm>
            <a:off x="9519692" y="1685367"/>
            <a:ext cx="2164760" cy="954107"/>
          </a:xfrm>
          <a:prstGeom prst="rect">
            <a:avLst/>
          </a:prstGeom>
          <a:solidFill>
            <a:schemeClr val="bg1"/>
          </a:solidFill>
          <a:ln w="69850">
            <a:solidFill>
              <a:srgbClr val="FF0000"/>
            </a:solidFill>
          </a:ln>
        </p:spPr>
        <p:txBody>
          <a:bodyPr wrap="none" rtlCol="0">
            <a:spAutoFit/>
          </a:bodyPr>
          <a:lstStyle/>
          <a:p>
            <a:pPr algn="ctr"/>
            <a:r>
              <a:rPr lang="en-US" sz="2800" b="1" dirty="0"/>
              <a:t>Usability Test</a:t>
            </a:r>
          </a:p>
          <a:p>
            <a:pPr algn="ctr"/>
            <a:r>
              <a:rPr lang="en-US" sz="2800" b="1" dirty="0"/>
              <a:t>Report</a:t>
            </a:r>
          </a:p>
        </p:txBody>
      </p:sp>
    </p:spTree>
    <p:extLst>
      <p:ext uri="{BB962C8B-B14F-4D97-AF65-F5344CB8AC3E}">
        <p14:creationId xmlns:p14="http://schemas.microsoft.com/office/powerpoint/2010/main" val="468363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3340" y="1595717"/>
            <a:ext cx="9646743" cy="4293483"/>
          </a:xfrm>
          <a:prstGeom prst="rect">
            <a:avLst/>
          </a:prstGeom>
          <a:noFill/>
        </p:spPr>
        <p:txBody>
          <a:bodyPr wrap="none" rtlCol="0">
            <a:spAutoFit/>
          </a:bodyPr>
          <a:lstStyle/>
          <a:p>
            <a:pPr marL="342900" indent="-342900">
              <a:lnSpc>
                <a:spcPct val="130000"/>
              </a:lnSpc>
              <a:buFont typeface="Arial" charset="0"/>
              <a:buChar char="•"/>
            </a:pPr>
            <a:r>
              <a:rPr lang="en-US" sz="3000" dirty="0"/>
              <a:t>High level overview of test</a:t>
            </a:r>
          </a:p>
          <a:p>
            <a:pPr marL="342900" indent="-342900">
              <a:lnSpc>
                <a:spcPct val="130000"/>
              </a:lnSpc>
              <a:buFont typeface="Arial" charset="0"/>
              <a:buChar char="•"/>
            </a:pPr>
            <a:r>
              <a:rPr lang="en-US" sz="3000" dirty="0"/>
              <a:t>Product name and description</a:t>
            </a:r>
          </a:p>
          <a:p>
            <a:pPr marL="342900" indent="-342900">
              <a:lnSpc>
                <a:spcPct val="130000"/>
              </a:lnSpc>
              <a:buFont typeface="Arial" charset="0"/>
              <a:buChar char="•"/>
            </a:pPr>
            <a:r>
              <a:rPr lang="en-US" sz="3000" dirty="0"/>
              <a:t>Summary of method including # &amp; type of subjects &amp; tasks</a:t>
            </a:r>
          </a:p>
          <a:p>
            <a:pPr marL="342900" indent="-342900">
              <a:lnSpc>
                <a:spcPct val="130000"/>
              </a:lnSpc>
              <a:buFont typeface="Arial" charset="0"/>
              <a:buChar char="•"/>
            </a:pPr>
            <a:r>
              <a:rPr lang="en-US" sz="3000" dirty="0"/>
              <a:t>Results with statistics (including central tendency)</a:t>
            </a:r>
          </a:p>
          <a:p>
            <a:pPr marL="342900" indent="-342900">
              <a:lnSpc>
                <a:spcPct val="130000"/>
              </a:lnSpc>
              <a:buFont typeface="Arial" charset="0"/>
              <a:buChar char="•"/>
            </a:pPr>
            <a:r>
              <a:rPr lang="en-US" sz="3000" dirty="0"/>
              <a:t>Reason for &amp; nature of test</a:t>
            </a:r>
          </a:p>
          <a:p>
            <a:pPr marL="342900" indent="-342900">
              <a:lnSpc>
                <a:spcPct val="130000"/>
              </a:lnSpc>
              <a:buFont typeface="Arial" charset="0"/>
              <a:buChar char="•"/>
            </a:pPr>
            <a:r>
              <a:rPr lang="en-US" sz="3000" dirty="0"/>
              <a:t>Tables summarizing performance</a:t>
            </a:r>
          </a:p>
          <a:p>
            <a:pPr marL="342900" indent="-342900">
              <a:lnSpc>
                <a:spcPct val="130000"/>
              </a:lnSpc>
              <a:buFont typeface="Arial" charset="0"/>
              <a:buChar char="•"/>
            </a:pPr>
            <a:r>
              <a:rPr lang="en-US" sz="3000" dirty="0"/>
              <a:t>Probability of differences, if any</a:t>
            </a:r>
          </a:p>
        </p:txBody>
      </p:sp>
      <p:sp>
        <p:nvSpPr>
          <p:cNvPr id="3" name="TextBox 2"/>
          <p:cNvSpPr txBox="1"/>
          <p:nvPr/>
        </p:nvSpPr>
        <p:spPr>
          <a:xfrm>
            <a:off x="977962" y="233083"/>
            <a:ext cx="10408299" cy="615553"/>
          </a:xfrm>
          <a:prstGeom prst="rect">
            <a:avLst/>
          </a:prstGeom>
          <a:noFill/>
        </p:spPr>
        <p:txBody>
          <a:bodyPr wrap="none" rtlCol="0">
            <a:spAutoFit/>
          </a:bodyPr>
          <a:lstStyle/>
          <a:p>
            <a:pPr algn="ctr"/>
            <a:r>
              <a:rPr lang="en-US" sz="3400" b="1" dirty="0"/>
              <a:t>The usability </a:t>
            </a:r>
            <a:r>
              <a:rPr lang="en-US" sz="3400" b="1"/>
              <a:t>test report executive </a:t>
            </a:r>
            <a:r>
              <a:rPr lang="en-US" sz="3400" b="1" dirty="0"/>
              <a:t>summary must have</a:t>
            </a:r>
            <a:r>
              <a:rPr lang="mr-IN" sz="3400" b="1" dirty="0"/>
              <a:t>…</a:t>
            </a:r>
            <a:endParaRPr lang="en-US" sz="3400" b="1" dirty="0"/>
          </a:p>
        </p:txBody>
      </p:sp>
      <p:cxnSp>
        <p:nvCxnSpPr>
          <p:cNvPr id="4" name="Straight Connector 3"/>
          <p:cNvCxnSpPr/>
          <p:nvPr/>
        </p:nvCxnSpPr>
        <p:spPr>
          <a:xfrm>
            <a:off x="402824" y="995036"/>
            <a:ext cx="11338582" cy="0"/>
          </a:xfrm>
          <a:prstGeom prst="line">
            <a:avLst/>
          </a:prstGeom>
          <a:ln w="98425">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399058" y="1488142"/>
            <a:ext cx="1342034" cy="954107"/>
          </a:xfrm>
          <a:prstGeom prst="rect">
            <a:avLst/>
          </a:prstGeom>
          <a:noFill/>
        </p:spPr>
        <p:txBody>
          <a:bodyPr wrap="none" rtlCol="0">
            <a:spAutoFit/>
          </a:bodyPr>
          <a:lstStyle/>
          <a:p>
            <a:r>
              <a:rPr lang="en-US" sz="2800" i="1" dirty="0"/>
              <a:t>Section </a:t>
            </a:r>
          </a:p>
          <a:p>
            <a:r>
              <a:rPr lang="en-US" sz="2800" i="1" dirty="0"/>
              <a:t>5.2</a:t>
            </a:r>
          </a:p>
        </p:txBody>
      </p:sp>
      <p:sp>
        <p:nvSpPr>
          <p:cNvPr id="6" name="TextBox 5"/>
          <p:cNvSpPr txBox="1"/>
          <p:nvPr/>
        </p:nvSpPr>
        <p:spPr>
          <a:xfrm>
            <a:off x="7995693" y="1488143"/>
            <a:ext cx="2164760" cy="954107"/>
          </a:xfrm>
          <a:prstGeom prst="rect">
            <a:avLst/>
          </a:prstGeom>
          <a:solidFill>
            <a:schemeClr val="bg1"/>
          </a:solidFill>
          <a:ln w="69850">
            <a:solidFill>
              <a:srgbClr val="FF0000"/>
            </a:solidFill>
          </a:ln>
        </p:spPr>
        <p:txBody>
          <a:bodyPr wrap="none" rtlCol="0">
            <a:spAutoFit/>
          </a:bodyPr>
          <a:lstStyle/>
          <a:p>
            <a:pPr algn="ctr"/>
            <a:r>
              <a:rPr lang="en-US" sz="2800" b="1" dirty="0"/>
              <a:t>Usability Test</a:t>
            </a:r>
          </a:p>
          <a:p>
            <a:pPr algn="ctr"/>
            <a:r>
              <a:rPr lang="en-US" sz="2800" b="1" dirty="0"/>
              <a:t>Report</a:t>
            </a:r>
          </a:p>
        </p:txBody>
      </p:sp>
    </p:spTree>
    <p:extLst>
      <p:ext uri="{BB962C8B-B14F-4D97-AF65-F5344CB8AC3E}">
        <p14:creationId xmlns:p14="http://schemas.microsoft.com/office/powerpoint/2010/main" val="12881175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7884" y="1792941"/>
            <a:ext cx="5955156" cy="4573560"/>
          </a:xfrm>
          <a:prstGeom prst="rect">
            <a:avLst/>
          </a:prstGeom>
          <a:noFill/>
        </p:spPr>
        <p:txBody>
          <a:bodyPr wrap="none" rtlCol="0">
            <a:spAutoFit/>
          </a:bodyPr>
          <a:lstStyle/>
          <a:p>
            <a:pPr>
              <a:lnSpc>
                <a:spcPct val="130000"/>
              </a:lnSpc>
            </a:pPr>
            <a:r>
              <a:rPr lang="en-US" sz="2800" b="1" dirty="0"/>
              <a:t>Product description</a:t>
            </a:r>
          </a:p>
          <a:p>
            <a:pPr marL="342900" indent="-342900">
              <a:lnSpc>
                <a:spcPct val="130000"/>
              </a:lnSpc>
              <a:buFont typeface="Arial" charset="0"/>
              <a:buChar char="•"/>
            </a:pPr>
            <a:r>
              <a:rPr lang="en-US" sz="2800" dirty="0"/>
              <a:t>Product name &amp; version</a:t>
            </a:r>
          </a:p>
          <a:p>
            <a:pPr marL="342900" indent="-342900">
              <a:lnSpc>
                <a:spcPct val="130000"/>
              </a:lnSpc>
              <a:buFont typeface="Arial" charset="0"/>
              <a:buChar char="•"/>
            </a:pPr>
            <a:r>
              <a:rPr lang="en-US" sz="2800" dirty="0"/>
              <a:t>Parts of product evaluated</a:t>
            </a:r>
          </a:p>
          <a:p>
            <a:pPr marL="342900" indent="-342900">
              <a:lnSpc>
                <a:spcPct val="130000"/>
              </a:lnSpc>
              <a:buFont typeface="Arial" charset="0"/>
              <a:buChar char="•"/>
            </a:pPr>
            <a:r>
              <a:rPr lang="en-US" sz="2800" dirty="0"/>
              <a:t>Intended users</a:t>
            </a:r>
          </a:p>
          <a:p>
            <a:pPr marL="342900" indent="-342900">
              <a:lnSpc>
                <a:spcPct val="130000"/>
              </a:lnSpc>
              <a:buFont typeface="Arial" charset="0"/>
              <a:buChar char="•"/>
            </a:pPr>
            <a:r>
              <a:rPr lang="en-US" sz="2800" dirty="0"/>
              <a:t>Assistance technologies supported</a:t>
            </a:r>
          </a:p>
          <a:p>
            <a:pPr marL="342900" indent="-342900">
              <a:lnSpc>
                <a:spcPct val="130000"/>
              </a:lnSpc>
              <a:buFont typeface="Arial" charset="0"/>
              <a:buChar char="•"/>
            </a:pPr>
            <a:r>
              <a:rPr lang="en-US" sz="2800" dirty="0"/>
              <a:t>Reason for &amp; nature of test</a:t>
            </a:r>
          </a:p>
          <a:p>
            <a:pPr marL="342900" indent="-342900">
              <a:lnSpc>
                <a:spcPct val="130000"/>
              </a:lnSpc>
              <a:buFont typeface="Arial" charset="0"/>
              <a:buChar char="•"/>
            </a:pPr>
            <a:r>
              <a:rPr lang="en-US" sz="2800" dirty="0"/>
              <a:t>Environment in which it is to be used</a:t>
            </a:r>
          </a:p>
          <a:p>
            <a:pPr marL="342900" indent="-342900">
              <a:lnSpc>
                <a:spcPct val="130000"/>
              </a:lnSpc>
              <a:buFont typeface="Arial" charset="0"/>
              <a:buChar char="•"/>
            </a:pPr>
            <a:r>
              <a:rPr lang="en-US" sz="2800" dirty="0"/>
              <a:t>User work supported</a:t>
            </a:r>
          </a:p>
        </p:txBody>
      </p:sp>
      <p:sp>
        <p:nvSpPr>
          <p:cNvPr id="3" name="TextBox 2"/>
          <p:cNvSpPr txBox="1"/>
          <p:nvPr/>
        </p:nvSpPr>
        <p:spPr>
          <a:xfrm>
            <a:off x="642335" y="233084"/>
            <a:ext cx="7278531" cy="1138773"/>
          </a:xfrm>
          <a:prstGeom prst="rect">
            <a:avLst/>
          </a:prstGeom>
          <a:noFill/>
        </p:spPr>
        <p:txBody>
          <a:bodyPr wrap="none" rtlCol="0">
            <a:spAutoFit/>
          </a:bodyPr>
          <a:lstStyle/>
          <a:p>
            <a:pPr algn="ctr"/>
            <a:r>
              <a:rPr lang="en-US" sz="3400" b="1" dirty="0"/>
              <a:t>Per </a:t>
            </a:r>
            <a:r>
              <a:rPr lang="en-US" sz="3400" b="1"/>
              <a:t>ISO 25062, </a:t>
            </a:r>
            <a:r>
              <a:rPr lang="en-US" sz="3400" b="1" dirty="0"/>
              <a:t>the usability test report </a:t>
            </a:r>
          </a:p>
          <a:p>
            <a:pPr algn="ctr"/>
            <a:r>
              <a:rPr lang="en-US" sz="3400" b="1" dirty="0"/>
              <a:t>introduction must have</a:t>
            </a:r>
            <a:r>
              <a:rPr lang="mr-IN" sz="3400" b="1" dirty="0"/>
              <a:t>…</a:t>
            </a:r>
            <a:endParaRPr lang="en-US" sz="3400" b="1" dirty="0"/>
          </a:p>
        </p:txBody>
      </p:sp>
      <p:cxnSp>
        <p:nvCxnSpPr>
          <p:cNvPr id="4" name="Straight Connector 3"/>
          <p:cNvCxnSpPr/>
          <p:nvPr/>
        </p:nvCxnSpPr>
        <p:spPr>
          <a:xfrm>
            <a:off x="259389" y="1622566"/>
            <a:ext cx="7898494" cy="0"/>
          </a:xfrm>
          <a:prstGeom prst="line">
            <a:avLst/>
          </a:prstGeom>
          <a:ln w="98425">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866966" y="2940418"/>
            <a:ext cx="5038165" cy="3570208"/>
          </a:xfrm>
          <a:prstGeom prst="rect">
            <a:avLst/>
          </a:prstGeom>
          <a:noFill/>
        </p:spPr>
        <p:txBody>
          <a:bodyPr wrap="square" rtlCol="0">
            <a:spAutoFit/>
          </a:bodyPr>
          <a:lstStyle/>
          <a:p>
            <a:pPr>
              <a:spcAft>
                <a:spcPts val="1200"/>
              </a:spcAft>
            </a:pPr>
            <a:r>
              <a:rPr lang="en-US" sz="2800" b="1" dirty="0"/>
              <a:t>Test objectives</a:t>
            </a:r>
          </a:p>
          <a:p>
            <a:pPr marL="457200" indent="-457200">
              <a:spcAft>
                <a:spcPts val="1200"/>
              </a:spcAft>
              <a:buFont typeface="Arial" charset="0"/>
              <a:buChar char="•"/>
            </a:pPr>
            <a:r>
              <a:rPr lang="en-US" sz="2800" dirty="0"/>
              <a:t>Objectives &amp; areas </a:t>
            </a:r>
            <a:br>
              <a:rPr lang="en-US" sz="2800" dirty="0"/>
            </a:br>
            <a:r>
              <a:rPr lang="en-US" sz="2800" dirty="0"/>
              <a:t>of interest</a:t>
            </a:r>
          </a:p>
          <a:p>
            <a:pPr marL="457200" indent="-457200">
              <a:spcAft>
                <a:spcPts val="1200"/>
              </a:spcAft>
              <a:buFont typeface="Arial" charset="0"/>
              <a:buChar char="•"/>
            </a:pPr>
            <a:r>
              <a:rPr lang="en-US" sz="2800" dirty="0"/>
              <a:t>Function &amp; components </a:t>
            </a:r>
            <a:br>
              <a:rPr lang="en-US" sz="2800" dirty="0"/>
            </a:br>
            <a:r>
              <a:rPr lang="en-US" sz="2800" dirty="0"/>
              <a:t>with which subject interacted</a:t>
            </a:r>
          </a:p>
          <a:p>
            <a:pPr marL="457200" indent="-457200">
              <a:spcAft>
                <a:spcPts val="1200"/>
              </a:spcAft>
              <a:buFont typeface="Arial" charset="0"/>
              <a:buChar char="•"/>
            </a:pPr>
            <a:r>
              <a:rPr lang="en-US" sz="2800" dirty="0"/>
              <a:t>Reason for focus </a:t>
            </a:r>
            <a:br>
              <a:rPr lang="en-US" sz="2800" dirty="0"/>
            </a:br>
            <a:r>
              <a:rPr lang="en-US" sz="2800" dirty="0"/>
              <a:t>on product subset</a:t>
            </a:r>
          </a:p>
        </p:txBody>
      </p:sp>
      <p:pic>
        <p:nvPicPr>
          <p:cNvPr id="1026" name="Picture 2" descr="mage result for introdu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7300" y="0"/>
            <a:ext cx="3314700" cy="159571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512423" y="6673334"/>
            <a:ext cx="2965877" cy="184666"/>
          </a:xfrm>
          <a:prstGeom prst="rect">
            <a:avLst/>
          </a:prstGeom>
          <a:noFill/>
        </p:spPr>
        <p:txBody>
          <a:bodyPr wrap="none" rtlCol="0">
            <a:spAutoFit/>
          </a:bodyPr>
          <a:lstStyle/>
          <a:p>
            <a:r>
              <a:rPr lang="en-US" sz="600" dirty="0"/>
              <a:t>http://</a:t>
            </a:r>
            <a:r>
              <a:rPr lang="en-US" sz="600" dirty="0" err="1"/>
              <a:t>gulsstudio.com</a:t>
            </a:r>
            <a:r>
              <a:rPr lang="en-US" sz="600" dirty="0"/>
              <a:t>/</a:t>
            </a:r>
            <a:r>
              <a:rPr lang="en-US" sz="600" dirty="0" err="1"/>
              <a:t>wp</a:t>
            </a:r>
            <a:r>
              <a:rPr lang="en-US" sz="600" dirty="0"/>
              <a:t>-content/uploads/2014/04/Company-introduction-720x300.jpg</a:t>
            </a:r>
          </a:p>
        </p:txBody>
      </p:sp>
      <p:sp>
        <p:nvSpPr>
          <p:cNvPr id="8" name="TextBox 7"/>
          <p:cNvSpPr txBox="1"/>
          <p:nvPr/>
        </p:nvSpPr>
        <p:spPr>
          <a:xfrm>
            <a:off x="10632141" y="1864660"/>
            <a:ext cx="1342034" cy="954107"/>
          </a:xfrm>
          <a:prstGeom prst="rect">
            <a:avLst/>
          </a:prstGeom>
          <a:noFill/>
        </p:spPr>
        <p:txBody>
          <a:bodyPr wrap="none" rtlCol="0">
            <a:spAutoFit/>
          </a:bodyPr>
          <a:lstStyle/>
          <a:p>
            <a:r>
              <a:rPr lang="en-US" sz="2800" i="1" dirty="0"/>
              <a:t>Section </a:t>
            </a:r>
          </a:p>
          <a:p>
            <a:r>
              <a:rPr lang="en-US" sz="2800" i="1" dirty="0"/>
              <a:t>5.3</a:t>
            </a:r>
          </a:p>
        </p:txBody>
      </p:sp>
      <p:sp>
        <p:nvSpPr>
          <p:cNvPr id="9" name="TextBox 8"/>
          <p:cNvSpPr txBox="1"/>
          <p:nvPr/>
        </p:nvSpPr>
        <p:spPr>
          <a:xfrm>
            <a:off x="8174986" y="1900520"/>
            <a:ext cx="2164760" cy="954107"/>
          </a:xfrm>
          <a:prstGeom prst="rect">
            <a:avLst/>
          </a:prstGeom>
          <a:solidFill>
            <a:schemeClr val="bg1"/>
          </a:solidFill>
          <a:ln w="69850">
            <a:solidFill>
              <a:srgbClr val="FF0000"/>
            </a:solidFill>
          </a:ln>
        </p:spPr>
        <p:txBody>
          <a:bodyPr wrap="none" rtlCol="0">
            <a:spAutoFit/>
          </a:bodyPr>
          <a:lstStyle/>
          <a:p>
            <a:pPr algn="ctr"/>
            <a:r>
              <a:rPr lang="en-US" sz="2800" b="1" dirty="0"/>
              <a:t>Usability Test</a:t>
            </a:r>
          </a:p>
          <a:p>
            <a:pPr algn="ctr"/>
            <a:r>
              <a:rPr lang="en-US" sz="2800" b="1" dirty="0"/>
              <a:t>Report</a:t>
            </a:r>
          </a:p>
        </p:txBody>
      </p:sp>
    </p:spTree>
    <p:extLst>
      <p:ext uri="{BB962C8B-B14F-4D97-AF65-F5344CB8AC3E}">
        <p14:creationId xmlns:p14="http://schemas.microsoft.com/office/powerpoint/2010/main" val="15613718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437" y="251012"/>
            <a:ext cx="11797552" cy="1015663"/>
          </a:xfrm>
          <a:prstGeom prst="rect">
            <a:avLst/>
          </a:prstGeom>
          <a:noFill/>
        </p:spPr>
        <p:txBody>
          <a:bodyPr wrap="square" rtlCol="0">
            <a:spAutoFit/>
          </a:bodyPr>
          <a:lstStyle/>
          <a:p>
            <a:pPr algn="ctr"/>
            <a:r>
              <a:rPr lang="en-US" sz="3000" b="1" dirty="0"/>
              <a:t>The usability test report methods section concerns participants </a:t>
            </a:r>
            <a:br>
              <a:rPr lang="en-US" sz="3000" b="1" dirty="0"/>
            </a:br>
            <a:r>
              <a:rPr lang="en-US" sz="3000" b="1" dirty="0"/>
              <a:t>and the context of use.  For participants, that includes </a:t>
            </a:r>
            <a:r>
              <a:rPr lang="mr-IN" sz="3000" b="1" dirty="0"/>
              <a:t>…</a:t>
            </a:r>
            <a:endParaRPr lang="en-US" sz="3000" b="1" dirty="0"/>
          </a:p>
        </p:txBody>
      </p:sp>
      <p:cxnSp>
        <p:nvCxnSpPr>
          <p:cNvPr id="3" name="Straight Connector 2"/>
          <p:cNvCxnSpPr/>
          <p:nvPr/>
        </p:nvCxnSpPr>
        <p:spPr>
          <a:xfrm>
            <a:off x="564189" y="1443272"/>
            <a:ext cx="11338582" cy="0"/>
          </a:xfrm>
          <a:prstGeom prst="line">
            <a:avLst/>
          </a:prstGeom>
          <a:ln w="98425">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81318" y="1721224"/>
            <a:ext cx="7156126" cy="1938992"/>
          </a:xfrm>
          <a:prstGeom prst="rect">
            <a:avLst/>
          </a:prstGeom>
          <a:noFill/>
        </p:spPr>
        <p:txBody>
          <a:bodyPr wrap="none" rtlCol="0">
            <a:spAutoFit/>
          </a:bodyPr>
          <a:lstStyle/>
          <a:p>
            <a:pPr marL="342900" indent="-342900">
              <a:buFont typeface="Arial" charset="0"/>
              <a:buChar char="•"/>
            </a:pPr>
            <a:r>
              <a:rPr lang="en-US" sz="2400" dirty="0"/>
              <a:t>Total number of participants tested</a:t>
            </a:r>
          </a:p>
          <a:p>
            <a:pPr marL="342900" indent="-342900">
              <a:buFont typeface="Arial" charset="0"/>
              <a:buChar char="•"/>
            </a:pPr>
            <a:r>
              <a:rPr lang="en-US" sz="2400" dirty="0"/>
              <a:t>Segmentation of user groups</a:t>
            </a:r>
          </a:p>
          <a:p>
            <a:pPr marL="342900" indent="-342900">
              <a:buFont typeface="Arial" charset="0"/>
              <a:buChar char="•"/>
            </a:pPr>
            <a:r>
              <a:rPr lang="en-US" sz="2400" dirty="0"/>
              <a:t>Key characteristics and capabilities</a:t>
            </a:r>
          </a:p>
          <a:p>
            <a:pPr marL="342900" indent="-342900">
              <a:buFont typeface="Arial" charset="0"/>
              <a:buChar char="•"/>
            </a:pPr>
            <a:r>
              <a:rPr lang="en-US" sz="2400" dirty="0"/>
              <a:t>How selected</a:t>
            </a:r>
          </a:p>
          <a:p>
            <a:pPr marL="342900" indent="-342900">
              <a:buFont typeface="Arial" charset="0"/>
              <a:buChar char="•"/>
            </a:pPr>
            <a:r>
              <a:rPr lang="en-US" sz="2400" dirty="0"/>
              <a:t>Differences between the sample and user population</a:t>
            </a:r>
          </a:p>
        </p:txBody>
      </p:sp>
      <p:pic>
        <p:nvPicPr>
          <p:cNvPr id="6" name="Picture 5"/>
          <p:cNvPicPr>
            <a:picLocks noChangeAspect="1"/>
          </p:cNvPicPr>
          <p:nvPr/>
        </p:nvPicPr>
        <p:blipFill>
          <a:blip r:embed="rId2"/>
          <a:stretch>
            <a:fillRect/>
          </a:stretch>
        </p:blipFill>
        <p:spPr>
          <a:xfrm>
            <a:off x="456452" y="3895911"/>
            <a:ext cx="11186919" cy="2962089"/>
          </a:xfrm>
          <a:prstGeom prst="rect">
            <a:avLst/>
          </a:prstGeom>
        </p:spPr>
      </p:pic>
      <p:pic>
        <p:nvPicPr>
          <p:cNvPr id="7" name="Picture 6"/>
          <p:cNvPicPr>
            <a:picLocks noChangeAspect="1"/>
          </p:cNvPicPr>
          <p:nvPr/>
        </p:nvPicPr>
        <p:blipFill>
          <a:blip r:embed="rId3"/>
          <a:stretch>
            <a:fillRect/>
          </a:stretch>
        </p:blipFill>
        <p:spPr>
          <a:xfrm>
            <a:off x="7894172" y="1523999"/>
            <a:ext cx="3285655" cy="2391335"/>
          </a:xfrm>
          <a:prstGeom prst="rect">
            <a:avLst/>
          </a:prstGeom>
        </p:spPr>
      </p:pic>
      <p:sp>
        <p:nvSpPr>
          <p:cNvPr id="8" name="TextBox 7"/>
          <p:cNvSpPr txBox="1"/>
          <p:nvPr/>
        </p:nvSpPr>
        <p:spPr>
          <a:xfrm>
            <a:off x="9072282" y="6544235"/>
            <a:ext cx="2497800" cy="184666"/>
          </a:xfrm>
          <a:prstGeom prst="rect">
            <a:avLst/>
          </a:prstGeom>
          <a:noFill/>
        </p:spPr>
        <p:txBody>
          <a:bodyPr wrap="none" rtlCol="0">
            <a:spAutoFit/>
          </a:bodyPr>
          <a:lstStyle/>
          <a:p>
            <a:r>
              <a:rPr lang="en-US" sz="600"/>
              <a:t>https://cdn-images-1.medium.com/max/1600/0*KQRD2vJD9uTK42yk.png</a:t>
            </a:r>
          </a:p>
        </p:txBody>
      </p:sp>
      <p:sp>
        <p:nvSpPr>
          <p:cNvPr id="9" name="TextBox 8"/>
          <p:cNvSpPr txBox="1"/>
          <p:nvPr/>
        </p:nvSpPr>
        <p:spPr>
          <a:xfrm>
            <a:off x="10990730" y="1595718"/>
            <a:ext cx="1159292" cy="830997"/>
          </a:xfrm>
          <a:prstGeom prst="rect">
            <a:avLst/>
          </a:prstGeom>
          <a:noFill/>
        </p:spPr>
        <p:txBody>
          <a:bodyPr wrap="none" rtlCol="0">
            <a:spAutoFit/>
          </a:bodyPr>
          <a:lstStyle/>
          <a:p>
            <a:r>
              <a:rPr lang="en-US" sz="2400" i="1" dirty="0"/>
              <a:t>Section </a:t>
            </a:r>
          </a:p>
          <a:p>
            <a:r>
              <a:rPr lang="en-US" sz="2400" i="1" dirty="0"/>
              <a:t>5.4</a:t>
            </a:r>
          </a:p>
        </p:txBody>
      </p:sp>
      <p:sp>
        <p:nvSpPr>
          <p:cNvPr id="10" name="TextBox 9"/>
          <p:cNvSpPr txBox="1"/>
          <p:nvPr/>
        </p:nvSpPr>
        <p:spPr>
          <a:xfrm>
            <a:off x="9340399" y="5504331"/>
            <a:ext cx="2164760" cy="954107"/>
          </a:xfrm>
          <a:prstGeom prst="rect">
            <a:avLst/>
          </a:prstGeom>
          <a:solidFill>
            <a:schemeClr val="bg1"/>
          </a:solidFill>
          <a:ln w="69850">
            <a:solidFill>
              <a:srgbClr val="FF0000"/>
            </a:solidFill>
          </a:ln>
        </p:spPr>
        <p:txBody>
          <a:bodyPr wrap="none" rtlCol="0">
            <a:spAutoFit/>
          </a:bodyPr>
          <a:lstStyle/>
          <a:p>
            <a:pPr algn="ctr"/>
            <a:r>
              <a:rPr lang="en-US" sz="2800" b="1" dirty="0"/>
              <a:t>Usability Test</a:t>
            </a:r>
          </a:p>
          <a:p>
            <a:pPr algn="ctr"/>
            <a:r>
              <a:rPr lang="en-US" sz="2800" b="1" dirty="0"/>
              <a:t>Report</a:t>
            </a:r>
          </a:p>
        </p:txBody>
      </p:sp>
    </p:spTree>
    <p:extLst>
      <p:ext uri="{BB962C8B-B14F-4D97-AF65-F5344CB8AC3E}">
        <p14:creationId xmlns:p14="http://schemas.microsoft.com/office/powerpoint/2010/main" val="8638709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5812" y="1954306"/>
            <a:ext cx="6712094" cy="4175759"/>
          </a:xfrm>
          <a:prstGeom prst="rect">
            <a:avLst/>
          </a:prstGeom>
          <a:noFill/>
        </p:spPr>
        <p:txBody>
          <a:bodyPr wrap="none" rtlCol="0">
            <a:spAutoFit/>
          </a:bodyPr>
          <a:lstStyle/>
          <a:p>
            <a:pPr>
              <a:lnSpc>
                <a:spcPct val="150000"/>
              </a:lnSpc>
            </a:pPr>
            <a:r>
              <a:rPr lang="en-US" sz="3000" b="1" dirty="0"/>
              <a:t>Tasks</a:t>
            </a:r>
            <a:r>
              <a:rPr lang="en-US" sz="3000" dirty="0"/>
              <a:t> </a:t>
            </a:r>
          </a:p>
          <a:p>
            <a:pPr marL="457200" indent="-457200">
              <a:lnSpc>
                <a:spcPct val="150000"/>
              </a:lnSpc>
              <a:buFont typeface="Arial" charset="0"/>
              <a:buChar char="•"/>
            </a:pPr>
            <a:r>
              <a:rPr lang="en-US" sz="3000" dirty="0"/>
              <a:t>What was used</a:t>
            </a:r>
          </a:p>
          <a:p>
            <a:pPr marL="457200" indent="-457200">
              <a:lnSpc>
                <a:spcPct val="150000"/>
              </a:lnSpc>
              <a:buFont typeface="Arial" charset="0"/>
              <a:buChar char="•"/>
            </a:pPr>
            <a:r>
              <a:rPr lang="en-US" sz="3000" dirty="0"/>
              <a:t>Which scenarios were used</a:t>
            </a:r>
          </a:p>
          <a:p>
            <a:pPr marL="457200" indent="-457200">
              <a:lnSpc>
                <a:spcPct val="150000"/>
              </a:lnSpc>
              <a:buFont typeface="Arial" charset="0"/>
              <a:buChar char="•"/>
            </a:pPr>
            <a:r>
              <a:rPr lang="en-US" sz="3000" dirty="0"/>
              <a:t>Why the tasks were selected</a:t>
            </a:r>
          </a:p>
          <a:p>
            <a:pPr marL="457200" indent="-457200">
              <a:lnSpc>
                <a:spcPct val="150000"/>
              </a:lnSpc>
              <a:buFont typeface="Arial" charset="0"/>
              <a:buChar char="•"/>
            </a:pPr>
            <a:r>
              <a:rPr lang="en-US" sz="3000" dirty="0"/>
              <a:t>Data give relevant to tasks or scenarios</a:t>
            </a:r>
          </a:p>
          <a:p>
            <a:pPr marL="457200" indent="-457200">
              <a:lnSpc>
                <a:spcPct val="150000"/>
              </a:lnSpc>
              <a:buFont typeface="Arial" charset="0"/>
              <a:buChar char="•"/>
            </a:pPr>
            <a:r>
              <a:rPr lang="en-US" sz="3000" dirty="0"/>
              <a:t>Completion criteria</a:t>
            </a:r>
          </a:p>
        </p:txBody>
      </p:sp>
      <p:sp>
        <p:nvSpPr>
          <p:cNvPr id="3" name="TextBox 2"/>
          <p:cNvSpPr txBox="1"/>
          <p:nvPr/>
        </p:nvSpPr>
        <p:spPr>
          <a:xfrm>
            <a:off x="1541929" y="251010"/>
            <a:ext cx="9323293" cy="1077218"/>
          </a:xfrm>
          <a:prstGeom prst="rect">
            <a:avLst/>
          </a:prstGeom>
          <a:noFill/>
        </p:spPr>
        <p:txBody>
          <a:bodyPr wrap="square" rtlCol="0">
            <a:spAutoFit/>
          </a:bodyPr>
          <a:lstStyle/>
          <a:p>
            <a:pPr algn="ctr"/>
            <a:r>
              <a:rPr lang="en-US" sz="3200" b="1" dirty="0"/>
              <a:t>The context of use includes tasks, the test facility, the computing environment, &amp; test administration tools</a:t>
            </a:r>
            <a:r>
              <a:rPr lang="en-US" sz="3200" b="1"/>
              <a:t>.  </a:t>
            </a:r>
            <a:endParaRPr lang="en-US" sz="3200" b="1" dirty="0"/>
          </a:p>
        </p:txBody>
      </p:sp>
      <p:cxnSp>
        <p:nvCxnSpPr>
          <p:cNvPr id="4" name="Straight Connector 3"/>
          <p:cNvCxnSpPr/>
          <p:nvPr/>
        </p:nvCxnSpPr>
        <p:spPr>
          <a:xfrm>
            <a:off x="187670" y="1622565"/>
            <a:ext cx="11338582" cy="0"/>
          </a:xfrm>
          <a:prstGeom prst="line">
            <a:avLst/>
          </a:prstGeom>
          <a:ln w="98425">
            <a:solidFill>
              <a:srgbClr val="00B050"/>
            </a:solidFill>
          </a:ln>
        </p:spPr>
        <p:style>
          <a:lnRef idx="1">
            <a:schemeClr val="accent1"/>
          </a:lnRef>
          <a:fillRef idx="0">
            <a:schemeClr val="accent1"/>
          </a:fillRef>
          <a:effectRef idx="0">
            <a:schemeClr val="accent1"/>
          </a:effectRef>
          <a:fontRef idx="minor">
            <a:schemeClr val="tx1"/>
          </a:fontRef>
        </p:style>
      </p:cxnSp>
      <p:pic>
        <p:nvPicPr>
          <p:cNvPr id="2050" name="Picture 2" descr="http://www.podiohelp.com/wp-content/uploads/2012/08/Podio-tasks-and-messages-e1346243525564-296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5153" y="3209364"/>
            <a:ext cx="28194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727576" y="6418730"/>
            <a:ext cx="3829895" cy="184666"/>
          </a:xfrm>
          <a:prstGeom prst="rect">
            <a:avLst/>
          </a:prstGeom>
          <a:noFill/>
        </p:spPr>
        <p:txBody>
          <a:bodyPr wrap="none" rtlCol="0">
            <a:spAutoFit/>
          </a:bodyPr>
          <a:lstStyle/>
          <a:p>
            <a:r>
              <a:rPr lang="en-US" sz="600" dirty="0"/>
              <a:t>http://</a:t>
            </a:r>
            <a:r>
              <a:rPr lang="en-US" sz="600" dirty="0" err="1"/>
              <a:t>www.podiohelp.com</a:t>
            </a:r>
            <a:r>
              <a:rPr lang="en-US" sz="600" dirty="0"/>
              <a:t>/</a:t>
            </a:r>
            <a:r>
              <a:rPr lang="en-US" sz="600" dirty="0" err="1"/>
              <a:t>wp</a:t>
            </a:r>
            <a:r>
              <a:rPr lang="en-US" sz="600" dirty="0"/>
              <a:t>-content/uploads/2012/08/Podio-tasks-and-messages-e1346243525564-296x300.jpg</a:t>
            </a:r>
          </a:p>
        </p:txBody>
      </p:sp>
      <p:sp>
        <p:nvSpPr>
          <p:cNvPr id="7" name="TextBox 6"/>
          <p:cNvSpPr txBox="1"/>
          <p:nvPr/>
        </p:nvSpPr>
        <p:spPr>
          <a:xfrm>
            <a:off x="7099222" y="1864661"/>
            <a:ext cx="2164760" cy="954107"/>
          </a:xfrm>
          <a:prstGeom prst="rect">
            <a:avLst/>
          </a:prstGeom>
          <a:solidFill>
            <a:schemeClr val="bg1"/>
          </a:solidFill>
          <a:ln w="69850">
            <a:solidFill>
              <a:srgbClr val="FF0000"/>
            </a:solidFill>
          </a:ln>
        </p:spPr>
        <p:txBody>
          <a:bodyPr wrap="none" rtlCol="0">
            <a:spAutoFit/>
          </a:bodyPr>
          <a:lstStyle/>
          <a:p>
            <a:pPr algn="ctr"/>
            <a:r>
              <a:rPr lang="en-US" sz="2800" b="1"/>
              <a:t>Usability Test</a:t>
            </a:r>
            <a:endParaRPr lang="en-US" sz="2800" b="1" dirty="0"/>
          </a:p>
          <a:p>
            <a:pPr algn="ctr"/>
            <a:r>
              <a:rPr lang="en-US" sz="2800" b="1" dirty="0"/>
              <a:t>Report</a:t>
            </a:r>
          </a:p>
        </p:txBody>
      </p:sp>
      <p:sp>
        <p:nvSpPr>
          <p:cNvPr id="8" name="TextBox 7"/>
          <p:cNvSpPr txBox="1"/>
          <p:nvPr/>
        </p:nvSpPr>
        <p:spPr>
          <a:xfrm>
            <a:off x="9628094" y="1936379"/>
            <a:ext cx="1814984" cy="830997"/>
          </a:xfrm>
          <a:prstGeom prst="rect">
            <a:avLst/>
          </a:prstGeom>
          <a:noFill/>
        </p:spPr>
        <p:txBody>
          <a:bodyPr wrap="none" rtlCol="0">
            <a:spAutoFit/>
          </a:bodyPr>
          <a:lstStyle/>
          <a:p>
            <a:r>
              <a:rPr lang="en-US" sz="2400" i="1" dirty="0"/>
              <a:t>Section </a:t>
            </a:r>
          </a:p>
          <a:p>
            <a:r>
              <a:rPr lang="en-US" sz="2400" i="1" dirty="0"/>
              <a:t>5.4 (Method)</a:t>
            </a:r>
          </a:p>
        </p:txBody>
      </p:sp>
    </p:spTree>
    <p:extLst>
      <p:ext uri="{BB962C8B-B14F-4D97-AF65-F5344CB8AC3E}">
        <p14:creationId xmlns:p14="http://schemas.microsoft.com/office/powerpoint/2010/main" val="20893844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507" y="161362"/>
            <a:ext cx="11978985" cy="523220"/>
          </a:xfrm>
          <a:prstGeom prst="rect">
            <a:avLst/>
          </a:prstGeom>
          <a:noFill/>
        </p:spPr>
        <p:txBody>
          <a:bodyPr wrap="none" rtlCol="0">
            <a:spAutoFit/>
          </a:bodyPr>
          <a:lstStyle/>
          <a:p>
            <a:r>
              <a:rPr lang="en-US" sz="2800" b="1" dirty="0"/>
              <a:t>The experiment design includes the procedure, instructions, &amp; usability metrics.</a:t>
            </a:r>
          </a:p>
        </p:txBody>
      </p:sp>
      <p:cxnSp>
        <p:nvCxnSpPr>
          <p:cNvPr id="3" name="Straight Connector 2"/>
          <p:cNvCxnSpPr/>
          <p:nvPr/>
        </p:nvCxnSpPr>
        <p:spPr>
          <a:xfrm>
            <a:off x="384895" y="923319"/>
            <a:ext cx="11338582" cy="0"/>
          </a:xfrm>
          <a:prstGeom prst="line">
            <a:avLst/>
          </a:prstGeom>
          <a:ln w="98425">
            <a:solidFill>
              <a:srgbClr val="00B05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40659" y="1165412"/>
            <a:ext cx="8811195" cy="5355312"/>
          </a:xfrm>
          <a:prstGeom prst="rect">
            <a:avLst/>
          </a:prstGeom>
          <a:noFill/>
        </p:spPr>
        <p:txBody>
          <a:bodyPr wrap="none" rtlCol="0">
            <a:spAutoFit/>
          </a:bodyPr>
          <a:lstStyle/>
          <a:p>
            <a:pPr>
              <a:spcAft>
                <a:spcPts val="300"/>
              </a:spcAft>
            </a:pPr>
            <a:r>
              <a:rPr lang="en-US" sz="2400" b="1" dirty="0"/>
              <a:t>Procedure</a:t>
            </a:r>
          </a:p>
          <a:p>
            <a:pPr marL="342900" indent="-342900">
              <a:spcAft>
                <a:spcPts val="300"/>
              </a:spcAft>
              <a:buFont typeface="Arial" charset="0"/>
              <a:buChar char="•"/>
            </a:pPr>
            <a:r>
              <a:rPr lang="en-US" sz="2400" dirty="0"/>
              <a:t>Operation definitions of measures</a:t>
            </a:r>
          </a:p>
          <a:p>
            <a:pPr marL="342900" indent="-342900">
              <a:spcAft>
                <a:spcPts val="300"/>
              </a:spcAft>
              <a:buFont typeface="Arial" charset="0"/>
              <a:buChar char="•"/>
            </a:pPr>
            <a:r>
              <a:rPr lang="en-US" sz="2400" dirty="0"/>
              <a:t>Descriptions of independent and control variables</a:t>
            </a:r>
          </a:p>
          <a:p>
            <a:pPr marL="342900" indent="-342900">
              <a:spcAft>
                <a:spcPts val="300"/>
              </a:spcAft>
              <a:buFont typeface="Arial" charset="0"/>
              <a:buChar char="•"/>
            </a:pPr>
            <a:r>
              <a:rPr lang="en-US" sz="2400" dirty="0"/>
              <a:t>Time limits for tasks</a:t>
            </a:r>
          </a:p>
          <a:p>
            <a:pPr marL="342900" indent="-342900">
              <a:spcAft>
                <a:spcPts val="300"/>
              </a:spcAft>
              <a:buFont typeface="Arial" charset="0"/>
              <a:buChar char="•"/>
            </a:pPr>
            <a:r>
              <a:rPr lang="en-US" sz="2400" dirty="0"/>
              <a:t>Policies and procedures for subject interaction with experimenters</a:t>
            </a:r>
          </a:p>
          <a:p>
            <a:pPr marL="342900" indent="-342900">
              <a:spcAft>
                <a:spcPts val="300"/>
              </a:spcAft>
              <a:buFont typeface="Arial" charset="0"/>
              <a:buChar char="•"/>
            </a:pPr>
            <a:endParaRPr lang="en-US" sz="2400" dirty="0"/>
          </a:p>
          <a:p>
            <a:pPr marL="342900" indent="-342900">
              <a:spcAft>
                <a:spcPts val="300"/>
              </a:spcAft>
              <a:buFont typeface="Arial" charset="0"/>
              <a:buChar char="•"/>
            </a:pPr>
            <a:r>
              <a:rPr lang="en-US" sz="2400" dirty="0"/>
              <a:t>Sequence of events from greeting to dismissal</a:t>
            </a:r>
          </a:p>
          <a:p>
            <a:pPr marL="342900" indent="-342900">
              <a:spcAft>
                <a:spcPts val="300"/>
              </a:spcAft>
              <a:buFont typeface="Arial" charset="0"/>
              <a:buChar char="•"/>
            </a:pPr>
            <a:r>
              <a:rPr lang="en-US" sz="2400" dirty="0"/>
              <a:t>Details of NDA</a:t>
            </a:r>
          </a:p>
          <a:p>
            <a:pPr marL="342900" indent="-342900">
              <a:spcAft>
                <a:spcPts val="300"/>
              </a:spcAft>
              <a:buFont typeface="Arial" charset="0"/>
              <a:buChar char="•"/>
            </a:pPr>
            <a:r>
              <a:rPr lang="en-US" sz="2400" dirty="0"/>
              <a:t>Verification that subjects knew and understood their rights</a:t>
            </a:r>
          </a:p>
          <a:p>
            <a:pPr marL="342900" indent="-342900">
              <a:spcAft>
                <a:spcPts val="300"/>
              </a:spcAft>
              <a:buFont typeface="Arial" charset="0"/>
              <a:buChar char="•"/>
            </a:pPr>
            <a:r>
              <a:rPr lang="en-US" sz="2400" dirty="0"/>
              <a:t>Steps to execute the evaluation and record the data</a:t>
            </a:r>
          </a:p>
          <a:p>
            <a:pPr marL="342900" indent="-342900">
              <a:spcAft>
                <a:spcPts val="300"/>
              </a:spcAft>
              <a:buFont typeface="Arial" charset="0"/>
              <a:buChar char="•"/>
            </a:pPr>
            <a:r>
              <a:rPr lang="en-US" sz="2400" dirty="0"/>
              <a:t>Number and roles of those who interacted with subjects</a:t>
            </a:r>
          </a:p>
          <a:p>
            <a:pPr marL="342900" indent="-342900">
              <a:spcAft>
                <a:spcPts val="300"/>
              </a:spcAft>
              <a:buFont typeface="Arial" charset="0"/>
              <a:buChar char="•"/>
            </a:pPr>
            <a:r>
              <a:rPr lang="en-US" sz="2400" dirty="0"/>
              <a:t>If others were present in the test environment</a:t>
            </a:r>
          </a:p>
          <a:p>
            <a:pPr marL="342900" indent="-342900">
              <a:spcAft>
                <a:spcPts val="300"/>
              </a:spcAft>
              <a:buFont typeface="Arial" charset="0"/>
              <a:buChar char="•"/>
            </a:pPr>
            <a:r>
              <a:rPr lang="en-US" sz="2400" dirty="0"/>
              <a:t>If participants were compensated</a:t>
            </a:r>
          </a:p>
        </p:txBody>
      </p:sp>
      <p:pic>
        <p:nvPicPr>
          <p:cNvPr id="3074" name="Picture 2" descr="Picture of boxes and arrows flowing downwards, labelled Step 1, Step 2, Step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0067" y="3550022"/>
            <a:ext cx="2554024" cy="24563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803341" y="6454588"/>
            <a:ext cx="2882520" cy="184666"/>
          </a:xfrm>
          <a:prstGeom prst="rect">
            <a:avLst/>
          </a:prstGeom>
          <a:noFill/>
        </p:spPr>
        <p:txBody>
          <a:bodyPr wrap="none" rtlCol="0">
            <a:spAutoFit/>
          </a:bodyPr>
          <a:lstStyle/>
          <a:p>
            <a:r>
              <a:rPr lang="en-US" sz="600" dirty="0"/>
              <a:t>http://</a:t>
            </a:r>
            <a:r>
              <a:rPr lang="en-US" sz="600" dirty="0" err="1"/>
              <a:t>lrd.kangan.edu.au</a:t>
            </a:r>
            <a:r>
              <a:rPr lang="en-US" sz="600" dirty="0"/>
              <a:t>/toolbox1213/toolbox1213/topics/topic24/images/t24_02.gif</a:t>
            </a:r>
          </a:p>
        </p:txBody>
      </p:sp>
      <p:sp>
        <p:nvSpPr>
          <p:cNvPr id="7" name="TextBox 6"/>
          <p:cNvSpPr txBox="1"/>
          <p:nvPr/>
        </p:nvSpPr>
        <p:spPr>
          <a:xfrm>
            <a:off x="9268680" y="1237131"/>
            <a:ext cx="2164760" cy="954107"/>
          </a:xfrm>
          <a:prstGeom prst="rect">
            <a:avLst/>
          </a:prstGeom>
          <a:solidFill>
            <a:schemeClr val="bg1"/>
          </a:solidFill>
          <a:ln w="69850">
            <a:solidFill>
              <a:srgbClr val="FF0000"/>
            </a:solidFill>
          </a:ln>
        </p:spPr>
        <p:txBody>
          <a:bodyPr wrap="none" rtlCol="0">
            <a:spAutoFit/>
          </a:bodyPr>
          <a:lstStyle/>
          <a:p>
            <a:pPr algn="ctr"/>
            <a:r>
              <a:rPr lang="en-US" sz="2800" b="1" dirty="0"/>
              <a:t>Usability Test</a:t>
            </a:r>
          </a:p>
          <a:p>
            <a:pPr algn="ctr"/>
            <a:r>
              <a:rPr lang="en-US" sz="2800" b="1" dirty="0"/>
              <a:t>Report</a:t>
            </a:r>
          </a:p>
        </p:txBody>
      </p:sp>
      <p:sp>
        <p:nvSpPr>
          <p:cNvPr id="8" name="TextBox 7"/>
          <p:cNvSpPr txBox="1"/>
          <p:nvPr/>
        </p:nvSpPr>
        <p:spPr>
          <a:xfrm>
            <a:off x="9735671" y="2330825"/>
            <a:ext cx="1814984" cy="830997"/>
          </a:xfrm>
          <a:prstGeom prst="rect">
            <a:avLst/>
          </a:prstGeom>
          <a:noFill/>
        </p:spPr>
        <p:txBody>
          <a:bodyPr wrap="none" rtlCol="0">
            <a:spAutoFit/>
          </a:bodyPr>
          <a:lstStyle/>
          <a:p>
            <a:r>
              <a:rPr lang="en-US" sz="2400" i="1" dirty="0"/>
              <a:t>Section </a:t>
            </a:r>
          </a:p>
          <a:p>
            <a:r>
              <a:rPr lang="en-US" sz="2400" i="1" dirty="0"/>
              <a:t>5.4 (Method)</a:t>
            </a:r>
          </a:p>
        </p:txBody>
      </p:sp>
    </p:spTree>
    <p:extLst>
      <p:ext uri="{BB962C8B-B14F-4D97-AF65-F5344CB8AC3E}">
        <p14:creationId xmlns:p14="http://schemas.microsoft.com/office/powerpoint/2010/main" val="4629887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port grap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401" y="3998259"/>
            <a:ext cx="3333750" cy="25050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06824" y="304800"/>
            <a:ext cx="10038197" cy="1015663"/>
          </a:xfrm>
          <a:prstGeom prst="rect">
            <a:avLst/>
          </a:prstGeom>
          <a:noFill/>
        </p:spPr>
        <p:txBody>
          <a:bodyPr wrap="none" rtlCol="0">
            <a:spAutoFit/>
          </a:bodyPr>
          <a:lstStyle/>
          <a:p>
            <a:pPr algn="ctr"/>
            <a:r>
              <a:rPr lang="en-US" sz="3000" dirty="0"/>
              <a:t>ISO 9241 standards divide usability “metrics” into 3 categories, </a:t>
            </a:r>
          </a:p>
          <a:p>
            <a:pPr algn="ctr"/>
            <a:r>
              <a:rPr lang="en-US" sz="3000" dirty="0"/>
              <a:t>effectiveness, efficiency, and satisfaction. </a:t>
            </a:r>
          </a:p>
        </p:txBody>
      </p:sp>
      <p:cxnSp>
        <p:nvCxnSpPr>
          <p:cNvPr id="3" name="Straight Connector 2"/>
          <p:cNvCxnSpPr/>
          <p:nvPr/>
        </p:nvCxnSpPr>
        <p:spPr>
          <a:xfrm>
            <a:off x="420753" y="1407412"/>
            <a:ext cx="11338582" cy="0"/>
          </a:xfrm>
          <a:prstGeom prst="line">
            <a:avLst/>
          </a:prstGeom>
          <a:ln w="98425">
            <a:solidFill>
              <a:srgbClr val="00B05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58588" y="1792940"/>
            <a:ext cx="11456894" cy="4272965"/>
          </a:xfrm>
          <a:prstGeom prst="rect">
            <a:avLst/>
          </a:prstGeom>
          <a:noFill/>
        </p:spPr>
        <p:txBody>
          <a:bodyPr wrap="square" rtlCol="0">
            <a:spAutoFit/>
          </a:bodyPr>
          <a:lstStyle/>
          <a:p>
            <a:pPr>
              <a:spcAft>
                <a:spcPts val="200"/>
              </a:spcAft>
            </a:pPr>
            <a:r>
              <a:rPr lang="en-US" sz="2600" dirty="0">
                <a:latin typeface="Calibri" charset="0"/>
                <a:ea typeface="Calibri" charset="0"/>
                <a:cs typeface="Calibri" charset="0"/>
              </a:rPr>
              <a:t>Effectiveness = relates to achieving product goals of accuracy and completeness</a:t>
            </a:r>
          </a:p>
          <a:p>
            <a:pPr>
              <a:spcAft>
                <a:spcPts val="200"/>
              </a:spcAft>
            </a:pPr>
            <a:r>
              <a:rPr lang="en-US" sz="2600" dirty="0">
                <a:latin typeface="Calibri" charset="0"/>
                <a:ea typeface="Calibri" charset="0"/>
                <a:cs typeface="Calibri" charset="0"/>
              </a:rPr>
              <a:t>	% task completion, error frequency, frequency of assists, </a:t>
            </a:r>
            <a:br>
              <a:rPr lang="en-US" sz="2600" dirty="0">
                <a:latin typeface="Calibri" charset="0"/>
                <a:ea typeface="Calibri" charset="0"/>
                <a:cs typeface="Calibri" charset="0"/>
              </a:rPr>
            </a:br>
            <a:r>
              <a:rPr lang="en-US" sz="2600" dirty="0">
                <a:latin typeface="Calibri" charset="0"/>
                <a:ea typeface="Calibri" charset="0"/>
                <a:cs typeface="Calibri" charset="0"/>
              </a:rPr>
              <a:t>              use of help/documentation</a:t>
            </a:r>
          </a:p>
          <a:p>
            <a:pPr>
              <a:spcAft>
                <a:spcPts val="200"/>
              </a:spcAft>
            </a:pPr>
            <a:endParaRPr lang="en-US" sz="2600" dirty="0">
              <a:latin typeface="Calibri" charset="0"/>
              <a:ea typeface="Calibri" charset="0"/>
              <a:cs typeface="Calibri" charset="0"/>
            </a:endParaRPr>
          </a:p>
          <a:p>
            <a:pPr>
              <a:spcAft>
                <a:spcPts val="200"/>
              </a:spcAft>
            </a:pPr>
            <a:r>
              <a:rPr lang="en-US" sz="2600" dirty="0">
                <a:latin typeface="Calibri" charset="0"/>
                <a:ea typeface="Calibri" charset="0"/>
                <a:cs typeface="Calibri" charset="0"/>
              </a:rPr>
              <a:t>Efficiency = effectiveness achieved relative to the quantity of resources expended</a:t>
            </a:r>
          </a:p>
          <a:p>
            <a:pPr>
              <a:spcAft>
                <a:spcPts val="200"/>
              </a:spcAft>
            </a:pPr>
            <a:r>
              <a:rPr lang="en-US" sz="2600" dirty="0">
                <a:latin typeface="Calibri" charset="0"/>
                <a:ea typeface="Calibri" charset="0"/>
                <a:cs typeface="Calibri" charset="0"/>
              </a:rPr>
              <a:t>	mean time to complete a task, time on task</a:t>
            </a:r>
          </a:p>
          <a:p>
            <a:pPr>
              <a:spcAft>
                <a:spcPts val="200"/>
              </a:spcAft>
            </a:pPr>
            <a:endParaRPr lang="en-US" sz="2600" dirty="0">
              <a:latin typeface="Calibri" charset="0"/>
              <a:ea typeface="Calibri" charset="0"/>
              <a:cs typeface="Calibri" charset="0"/>
            </a:endParaRPr>
          </a:p>
          <a:p>
            <a:pPr>
              <a:spcAft>
                <a:spcPts val="200"/>
              </a:spcAft>
            </a:pPr>
            <a:r>
              <a:rPr lang="en-US" sz="2600" dirty="0">
                <a:latin typeface="Calibri" charset="0"/>
                <a:ea typeface="Calibri" charset="0"/>
                <a:cs typeface="Calibri" charset="0"/>
              </a:rPr>
              <a:t>Satisfaction = user’s subjective response when using a product, </a:t>
            </a:r>
            <a:br>
              <a:rPr lang="en-US" sz="2600" dirty="0">
                <a:latin typeface="Calibri" charset="0"/>
                <a:ea typeface="Calibri" charset="0"/>
                <a:cs typeface="Calibri" charset="0"/>
              </a:rPr>
            </a:br>
            <a:r>
              <a:rPr lang="en-US" sz="2600" dirty="0">
                <a:latin typeface="Calibri" charset="0"/>
                <a:ea typeface="Calibri" charset="0"/>
                <a:cs typeface="Calibri" charset="0"/>
              </a:rPr>
              <a:t>            ratings of satisfaction, usefulness, ease of use</a:t>
            </a:r>
          </a:p>
          <a:p>
            <a:pPr>
              <a:spcAft>
                <a:spcPts val="200"/>
              </a:spcAft>
            </a:pPr>
            <a:r>
              <a:rPr lang="en-US" sz="2600" dirty="0">
                <a:latin typeface="Calibri" charset="0"/>
                <a:ea typeface="Calibri" charset="0"/>
                <a:cs typeface="Calibri" charset="0"/>
              </a:rPr>
              <a:t>	examples: ASQ, CUSI, PSSUQ, QUIS, SUMI, SUS</a:t>
            </a:r>
          </a:p>
        </p:txBody>
      </p:sp>
      <p:sp>
        <p:nvSpPr>
          <p:cNvPr id="5" name="TextBox 4"/>
          <p:cNvSpPr txBox="1"/>
          <p:nvPr/>
        </p:nvSpPr>
        <p:spPr>
          <a:xfrm>
            <a:off x="8857129" y="6544235"/>
            <a:ext cx="3114955" cy="184666"/>
          </a:xfrm>
          <a:prstGeom prst="rect">
            <a:avLst/>
          </a:prstGeom>
          <a:noFill/>
        </p:spPr>
        <p:txBody>
          <a:bodyPr wrap="none" rtlCol="0">
            <a:spAutoFit/>
          </a:bodyPr>
          <a:lstStyle/>
          <a:p>
            <a:r>
              <a:rPr lang="en-US" sz="600" dirty="0"/>
              <a:t>http://</a:t>
            </a:r>
            <a:r>
              <a:rPr lang="en-US" sz="600" dirty="0" err="1"/>
              <a:t>topstepconsulting.com</a:t>
            </a:r>
            <a:r>
              <a:rPr lang="en-US" sz="600" dirty="0"/>
              <a:t>/</a:t>
            </a:r>
            <a:r>
              <a:rPr lang="en-US" sz="600" dirty="0" err="1"/>
              <a:t>wp</a:t>
            </a:r>
            <a:r>
              <a:rPr lang="en-US" sz="600" dirty="0"/>
              <a:t>-content/uploads/2016/02/8535544_s-e1454343152971.jpg</a:t>
            </a:r>
          </a:p>
        </p:txBody>
      </p:sp>
    </p:spTree>
    <p:extLst>
      <p:ext uri="{BB962C8B-B14F-4D97-AF65-F5344CB8AC3E}">
        <p14:creationId xmlns:p14="http://schemas.microsoft.com/office/powerpoint/2010/main" val="4780629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416" y="233082"/>
            <a:ext cx="11370485" cy="954107"/>
          </a:xfrm>
          <a:prstGeom prst="rect">
            <a:avLst/>
          </a:prstGeom>
          <a:noFill/>
        </p:spPr>
        <p:txBody>
          <a:bodyPr wrap="none" rtlCol="0">
            <a:spAutoFit/>
          </a:bodyPr>
          <a:lstStyle/>
          <a:p>
            <a:pPr algn="ctr"/>
            <a:r>
              <a:rPr lang="en-US" sz="2800" b="1" dirty="0"/>
              <a:t>The usability test report results section includes tabular and graphical data </a:t>
            </a:r>
          </a:p>
          <a:p>
            <a:pPr algn="ctr"/>
            <a:r>
              <a:rPr lang="en-US" sz="2800" b="1" dirty="0"/>
              <a:t>for all 3 classes of usability metrics.</a:t>
            </a:r>
          </a:p>
        </p:txBody>
      </p:sp>
      <p:cxnSp>
        <p:nvCxnSpPr>
          <p:cNvPr id="3" name="Straight Connector 2"/>
          <p:cNvCxnSpPr/>
          <p:nvPr/>
        </p:nvCxnSpPr>
        <p:spPr>
          <a:xfrm>
            <a:off x="456612" y="1281905"/>
            <a:ext cx="11338582" cy="0"/>
          </a:xfrm>
          <a:prstGeom prst="line">
            <a:avLst/>
          </a:prstGeom>
          <a:ln w="98425">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1816438322"/>
              </p:ext>
            </p:extLst>
          </p:nvPr>
        </p:nvGraphicFramePr>
        <p:xfrm>
          <a:off x="1063809" y="1795430"/>
          <a:ext cx="8994590" cy="4572000"/>
        </p:xfrm>
        <a:graphic>
          <a:graphicData uri="http://schemas.openxmlformats.org/drawingml/2006/table">
            <a:tbl>
              <a:tblPr firstRow="1" bandRow="1">
                <a:tableStyleId>{073A0DAA-6AF3-43AB-8588-CEC1D06C72B9}</a:tableStyleId>
              </a:tblPr>
              <a:tblGrid>
                <a:gridCol w="1798918">
                  <a:extLst>
                    <a:ext uri="{9D8B030D-6E8A-4147-A177-3AD203B41FA5}">
                      <a16:colId xmlns:a16="http://schemas.microsoft.com/office/drawing/2014/main" val="20000"/>
                    </a:ext>
                  </a:extLst>
                </a:gridCol>
                <a:gridCol w="1798918">
                  <a:extLst>
                    <a:ext uri="{9D8B030D-6E8A-4147-A177-3AD203B41FA5}">
                      <a16:colId xmlns:a16="http://schemas.microsoft.com/office/drawing/2014/main" val="20001"/>
                    </a:ext>
                  </a:extLst>
                </a:gridCol>
                <a:gridCol w="1798918">
                  <a:extLst>
                    <a:ext uri="{9D8B030D-6E8A-4147-A177-3AD203B41FA5}">
                      <a16:colId xmlns:a16="http://schemas.microsoft.com/office/drawing/2014/main" val="20002"/>
                    </a:ext>
                  </a:extLst>
                </a:gridCol>
                <a:gridCol w="1798918">
                  <a:extLst>
                    <a:ext uri="{9D8B030D-6E8A-4147-A177-3AD203B41FA5}">
                      <a16:colId xmlns:a16="http://schemas.microsoft.com/office/drawing/2014/main" val="20003"/>
                    </a:ext>
                  </a:extLst>
                </a:gridCol>
                <a:gridCol w="1798918">
                  <a:extLst>
                    <a:ext uri="{9D8B030D-6E8A-4147-A177-3AD203B41FA5}">
                      <a16:colId xmlns:a16="http://schemas.microsoft.com/office/drawing/2014/main" val="20004"/>
                    </a:ext>
                  </a:extLst>
                </a:gridCol>
              </a:tblGrid>
              <a:tr h="370840">
                <a:tc>
                  <a:txBody>
                    <a:bodyPr/>
                    <a:lstStyle/>
                    <a:p>
                      <a:pPr algn="ctr"/>
                      <a:r>
                        <a:rPr lang="en-US" sz="2400" dirty="0"/>
                        <a:t>Participant</a:t>
                      </a:r>
                      <a:r>
                        <a:rPr lang="en-US" sz="2400" baseline="0" dirty="0"/>
                        <a:t> #</a:t>
                      </a:r>
                      <a:endParaRPr lang="en-US" sz="2400" dirty="0"/>
                    </a:p>
                  </a:txBody>
                  <a:tcPr/>
                </a:tc>
                <a:tc>
                  <a:txBody>
                    <a:bodyPr/>
                    <a:lstStyle/>
                    <a:p>
                      <a:pPr algn="ctr"/>
                      <a:r>
                        <a:rPr lang="en-US" sz="2400" dirty="0"/>
                        <a:t>Measure 1</a:t>
                      </a:r>
                    </a:p>
                  </a:txBody>
                  <a:tcPr/>
                </a:tc>
                <a:tc>
                  <a:txBody>
                    <a:bodyPr/>
                    <a:lstStyle/>
                    <a:p>
                      <a:pPr algn="ctr"/>
                      <a:r>
                        <a:rPr lang="en-US" sz="2400" dirty="0"/>
                        <a:t>Measure 2</a:t>
                      </a:r>
                    </a:p>
                  </a:txBody>
                  <a:tcPr/>
                </a:tc>
                <a:tc>
                  <a:txBody>
                    <a:bodyPr/>
                    <a:lstStyle/>
                    <a:p>
                      <a:pPr algn="ctr"/>
                      <a:r>
                        <a:rPr lang="mr-IN" sz="2400" dirty="0"/>
                        <a:t>…</a:t>
                      </a:r>
                      <a:endParaRPr lang="en-US" sz="2400" dirty="0"/>
                    </a:p>
                  </a:txBody>
                  <a:tcPr/>
                </a:tc>
                <a:tc>
                  <a:txBody>
                    <a:bodyPr/>
                    <a:lstStyle/>
                    <a:p>
                      <a:pPr algn="ctr"/>
                      <a:r>
                        <a:rPr lang="en-US" sz="2400" dirty="0"/>
                        <a:t>Measure N</a:t>
                      </a:r>
                    </a:p>
                  </a:txBody>
                  <a:tcPr/>
                </a:tc>
                <a:extLst>
                  <a:ext uri="{0D108BD9-81ED-4DB2-BD59-A6C34878D82A}">
                    <a16:rowId xmlns:a16="http://schemas.microsoft.com/office/drawing/2014/main" val="10000"/>
                  </a:ext>
                </a:extLst>
              </a:tr>
              <a:tr h="370840">
                <a:tc>
                  <a:txBody>
                    <a:bodyPr/>
                    <a:lstStyle/>
                    <a:p>
                      <a:pPr algn="ctr"/>
                      <a:r>
                        <a:rPr lang="en-US" sz="2400" dirty="0"/>
                        <a:t>1</a:t>
                      </a:r>
                    </a:p>
                  </a:txBody>
                  <a:tcPr/>
                </a:tc>
                <a:tc>
                  <a:txBody>
                    <a:bodyPr/>
                    <a:lstStyle/>
                    <a:p>
                      <a:endParaRPr lang="en-US" sz="2400"/>
                    </a:p>
                  </a:txBody>
                  <a:tcPr/>
                </a:tc>
                <a:tc>
                  <a:txBody>
                    <a:bodyPr/>
                    <a:lstStyle/>
                    <a:p>
                      <a:endParaRPr lang="en-US" sz="2400"/>
                    </a:p>
                  </a:txBody>
                  <a:tcPr/>
                </a:tc>
                <a:tc>
                  <a:txBody>
                    <a:bodyPr/>
                    <a:lstStyle/>
                    <a:p>
                      <a:endParaRPr lang="en-US" sz="2400"/>
                    </a:p>
                  </a:txBody>
                  <a:tcPr/>
                </a:tc>
                <a:tc>
                  <a:txBody>
                    <a:bodyPr/>
                    <a:lstStyle/>
                    <a:p>
                      <a:endParaRPr lang="en-US" sz="2400"/>
                    </a:p>
                  </a:txBody>
                  <a:tcPr/>
                </a:tc>
                <a:extLst>
                  <a:ext uri="{0D108BD9-81ED-4DB2-BD59-A6C34878D82A}">
                    <a16:rowId xmlns:a16="http://schemas.microsoft.com/office/drawing/2014/main" val="10001"/>
                  </a:ext>
                </a:extLst>
              </a:tr>
              <a:tr h="370840">
                <a:tc>
                  <a:txBody>
                    <a:bodyPr/>
                    <a:lstStyle/>
                    <a:p>
                      <a:pPr algn="ctr"/>
                      <a:r>
                        <a:rPr lang="en-US" sz="2400" dirty="0"/>
                        <a:t>2</a:t>
                      </a:r>
                    </a:p>
                  </a:txBody>
                  <a:tcPr/>
                </a:tc>
                <a:tc>
                  <a:txBody>
                    <a:bodyPr/>
                    <a:lstStyle/>
                    <a:p>
                      <a:endParaRPr lang="en-US" sz="2400"/>
                    </a:p>
                  </a:txBody>
                  <a:tcPr/>
                </a:tc>
                <a:tc>
                  <a:txBody>
                    <a:bodyPr/>
                    <a:lstStyle/>
                    <a:p>
                      <a:endParaRPr lang="en-US" sz="2400"/>
                    </a:p>
                  </a:txBody>
                  <a:tcPr/>
                </a:tc>
                <a:tc>
                  <a:txBody>
                    <a:bodyPr/>
                    <a:lstStyle/>
                    <a:p>
                      <a:endParaRPr lang="en-US" sz="2400"/>
                    </a:p>
                  </a:txBody>
                  <a:tcPr/>
                </a:tc>
                <a:tc>
                  <a:txBody>
                    <a:bodyPr/>
                    <a:lstStyle/>
                    <a:p>
                      <a:endParaRPr lang="en-US" sz="2400"/>
                    </a:p>
                  </a:txBody>
                  <a:tcPr/>
                </a:tc>
                <a:extLst>
                  <a:ext uri="{0D108BD9-81ED-4DB2-BD59-A6C34878D82A}">
                    <a16:rowId xmlns:a16="http://schemas.microsoft.com/office/drawing/2014/main" val="10002"/>
                  </a:ext>
                </a:extLst>
              </a:tr>
              <a:tr h="370840">
                <a:tc>
                  <a:txBody>
                    <a:bodyPr/>
                    <a:lstStyle/>
                    <a:p>
                      <a:pPr algn="ctr"/>
                      <a:r>
                        <a:rPr lang="mr-IN" sz="2400" dirty="0"/>
                        <a:t>…</a:t>
                      </a:r>
                      <a:endParaRPr lang="en-US" sz="2400" dirty="0"/>
                    </a:p>
                  </a:txBody>
                  <a:tcPr/>
                </a:tc>
                <a:tc>
                  <a:txBody>
                    <a:bodyPr/>
                    <a:lstStyle/>
                    <a:p>
                      <a:endParaRPr lang="en-US" sz="2400"/>
                    </a:p>
                  </a:txBody>
                  <a:tcPr/>
                </a:tc>
                <a:tc>
                  <a:txBody>
                    <a:bodyPr/>
                    <a:lstStyle/>
                    <a:p>
                      <a:endParaRPr lang="en-US" sz="2400"/>
                    </a:p>
                  </a:txBody>
                  <a:tcPr/>
                </a:tc>
                <a:tc>
                  <a:txBody>
                    <a:bodyPr/>
                    <a:lstStyle/>
                    <a:p>
                      <a:endParaRPr lang="en-US" sz="2400"/>
                    </a:p>
                  </a:txBody>
                  <a:tcPr/>
                </a:tc>
                <a:tc>
                  <a:txBody>
                    <a:bodyPr/>
                    <a:lstStyle/>
                    <a:p>
                      <a:endParaRPr lang="en-US" sz="2400"/>
                    </a:p>
                  </a:txBody>
                  <a:tcPr/>
                </a:tc>
                <a:extLst>
                  <a:ext uri="{0D108BD9-81ED-4DB2-BD59-A6C34878D82A}">
                    <a16:rowId xmlns:a16="http://schemas.microsoft.com/office/drawing/2014/main" val="10003"/>
                  </a:ext>
                </a:extLst>
              </a:tr>
              <a:tr h="370840">
                <a:tc>
                  <a:txBody>
                    <a:bodyPr/>
                    <a:lstStyle/>
                    <a:p>
                      <a:pPr algn="ctr"/>
                      <a:r>
                        <a:rPr lang="en-US" sz="2400" dirty="0"/>
                        <a:t>N</a:t>
                      </a:r>
                    </a:p>
                  </a:txBody>
                  <a:tcPr/>
                </a:tc>
                <a:tc>
                  <a:txBody>
                    <a:bodyPr/>
                    <a:lstStyle/>
                    <a:p>
                      <a:endParaRPr lang="en-US" sz="2400"/>
                    </a:p>
                  </a:txBody>
                  <a:tcPr/>
                </a:tc>
                <a:tc>
                  <a:txBody>
                    <a:bodyPr/>
                    <a:lstStyle/>
                    <a:p>
                      <a:endParaRPr lang="en-US" sz="2400"/>
                    </a:p>
                  </a:txBody>
                  <a:tcPr/>
                </a:tc>
                <a:tc>
                  <a:txBody>
                    <a:bodyPr/>
                    <a:lstStyle/>
                    <a:p>
                      <a:endParaRPr lang="en-US" sz="2400"/>
                    </a:p>
                  </a:txBody>
                  <a:tcPr/>
                </a:tc>
                <a:tc>
                  <a:txBody>
                    <a:bodyPr/>
                    <a:lstStyle/>
                    <a:p>
                      <a:endParaRPr lang="en-US" sz="2400"/>
                    </a:p>
                  </a:txBody>
                  <a:tcPr/>
                </a:tc>
                <a:extLst>
                  <a:ext uri="{0D108BD9-81ED-4DB2-BD59-A6C34878D82A}">
                    <a16:rowId xmlns:a16="http://schemas.microsoft.com/office/drawing/2014/main" val="10004"/>
                  </a:ext>
                </a:extLst>
              </a:tr>
              <a:tr h="370840">
                <a:tc>
                  <a:txBody>
                    <a:bodyPr/>
                    <a:lstStyle/>
                    <a:p>
                      <a:endParaRPr lang="en-US" sz="2400"/>
                    </a:p>
                  </a:txBody>
                  <a:tcPr/>
                </a:tc>
                <a:tc>
                  <a:txBody>
                    <a:bodyPr/>
                    <a:lstStyle/>
                    <a:p>
                      <a:endParaRPr lang="en-US" sz="2400"/>
                    </a:p>
                  </a:txBody>
                  <a:tcPr/>
                </a:tc>
                <a:tc>
                  <a:txBody>
                    <a:bodyPr/>
                    <a:lstStyle/>
                    <a:p>
                      <a:endParaRPr lang="en-US" sz="2400"/>
                    </a:p>
                  </a:txBody>
                  <a:tcPr/>
                </a:tc>
                <a:tc>
                  <a:txBody>
                    <a:bodyPr/>
                    <a:lstStyle/>
                    <a:p>
                      <a:endParaRPr lang="en-US" sz="2400"/>
                    </a:p>
                  </a:txBody>
                  <a:tcPr/>
                </a:tc>
                <a:tc>
                  <a:txBody>
                    <a:bodyPr/>
                    <a:lstStyle/>
                    <a:p>
                      <a:endParaRPr lang="en-US" sz="2400"/>
                    </a:p>
                  </a:txBody>
                  <a:tcPr/>
                </a:tc>
                <a:extLst>
                  <a:ext uri="{0D108BD9-81ED-4DB2-BD59-A6C34878D82A}">
                    <a16:rowId xmlns:a16="http://schemas.microsoft.com/office/drawing/2014/main" val="10005"/>
                  </a:ext>
                </a:extLst>
              </a:tr>
              <a:tr h="370840">
                <a:tc>
                  <a:txBody>
                    <a:bodyPr/>
                    <a:lstStyle/>
                    <a:p>
                      <a:pPr algn="r"/>
                      <a:r>
                        <a:rPr lang="en-US" sz="2400" dirty="0"/>
                        <a:t>mean</a:t>
                      </a:r>
                    </a:p>
                  </a:txBody>
                  <a:tcPr/>
                </a:tc>
                <a:tc>
                  <a:txBody>
                    <a:bodyPr/>
                    <a:lstStyle/>
                    <a:p>
                      <a:endParaRPr lang="en-US" sz="2400"/>
                    </a:p>
                  </a:txBody>
                  <a:tcPr/>
                </a:tc>
                <a:tc>
                  <a:txBody>
                    <a:bodyPr/>
                    <a:lstStyle/>
                    <a:p>
                      <a:endParaRPr lang="en-US" sz="2400"/>
                    </a:p>
                  </a:txBody>
                  <a:tcPr/>
                </a:tc>
                <a:tc>
                  <a:txBody>
                    <a:bodyPr/>
                    <a:lstStyle/>
                    <a:p>
                      <a:endParaRPr lang="en-US" sz="2400"/>
                    </a:p>
                  </a:txBody>
                  <a:tcPr/>
                </a:tc>
                <a:tc>
                  <a:txBody>
                    <a:bodyPr/>
                    <a:lstStyle/>
                    <a:p>
                      <a:endParaRPr lang="en-US" sz="2400"/>
                    </a:p>
                  </a:txBody>
                  <a:tcPr/>
                </a:tc>
                <a:extLst>
                  <a:ext uri="{0D108BD9-81ED-4DB2-BD59-A6C34878D82A}">
                    <a16:rowId xmlns:a16="http://schemas.microsoft.com/office/drawing/2014/main" val="10006"/>
                  </a:ext>
                </a:extLst>
              </a:tr>
              <a:tr h="370840">
                <a:tc>
                  <a:txBody>
                    <a:bodyPr/>
                    <a:lstStyle/>
                    <a:p>
                      <a:pPr algn="r"/>
                      <a:r>
                        <a:rPr lang="en-US" sz="2400" dirty="0" err="1"/>
                        <a:t>sd</a:t>
                      </a:r>
                      <a:endParaRPr lang="en-US" sz="2400" dirty="0"/>
                    </a:p>
                  </a:txBody>
                  <a:tcPr/>
                </a:tc>
                <a:tc>
                  <a:txBody>
                    <a:bodyPr/>
                    <a:lstStyle/>
                    <a:p>
                      <a:endParaRPr lang="en-US" sz="2400"/>
                    </a:p>
                  </a:txBody>
                  <a:tcPr/>
                </a:tc>
                <a:tc>
                  <a:txBody>
                    <a:bodyPr/>
                    <a:lstStyle/>
                    <a:p>
                      <a:endParaRPr lang="en-US" sz="2400"/>
                    </a:p>
                  </a:txBody>
                  <a:tcPr/>
                </a:tc>
                <a:tc>
                  <a:txBody>
                    <a:bodyPr/>
                    <a:lstStyle/>
                    <a:p>
                      <a:endParaRPr lang="en-US" sz="2400"/>
                    </a:p>
                  </a:txBody>
                  <a:tcPr/>
                </a:tc>
                <a:tc>
                  <a:txBody>
                    <a:bodyPr/>
                    <a:lstStyle/>
                    <a:p>
                      <a:endParaRPr lang="en-US" sz="2400"/>
                    </a:p>
                  </a:txBody>
                  <a:tcPr/>
                </a:tc>
                <a:extLst>
                  <a:ext uri="{0D108BD9-81ED-4DB2-BD59-A6C34878D82A}">
                    <a16:rowId xmlns:a16="http://schemas.microsoft.com/office/drawing/2014/main" val="10007"/>
                  </a:ext>
                </a:extLst>
              </a:tr>
              <a:tr h="370840">
                <a:tc>
                  <a:txBody>
                    <a:bodyPr/>
                    <a:lstStyle/>
                    <a:p>
                      <a:pPr algn="r"/>
                      <a:r>
                        <a:rPr lang="en-US" sz="2400" dirty="0"/>
                        <a:t>min</a:t>
                      </a:r>
                    </a:p>
                  </a:txBody>
                  <a:tcPr/>
                </a:tc>
                <a:tc>
                  <a:txBody>
                    <a:bodyPr/>
                    <a:lstStyle/>
                    <a:p>
                      <a:endParaRPr lang="en-US" sz="2400"/>
                    </a:p>
                  </a:txBody>
                  <a:tcPr/>
                </a:tc>
                <a:tc>
                  <a:txBody>
                    <a:bodyPr/>
                    <a:lstStyle/>
                    <a:p>
                      <a:endParaRPr lang="en-US" sz="2400"/>
                    </a:p>
                  </a:txBody>
                  <a:tcPr/>
                </a:tc>
                <a:tc>
                  <a:txBody>
                    <a:bodyPr/>
                    <a:lstStyle/>
                    <a:p>
                      <a:endParaRPr lang="en-US" sz="2400"/>
                    </a:p>
                  </a:txBody>
                  <a:tcPr/>
                </a:tc>
                <a:tc>
                  <a:txBody>
                    <a:bodyPr/>
                    <a:lstStyle/>
                    <a:p>
                      <a:endParaRPr lang="en-US" sz="2400"/>
                    </a:p>
                  </a:txBody>
                  <a:tcPr/>
                </a:tc>
                <a:extLst>
                  <a:ext uri="{0D108BD9-81ED-4DB2-BD59-A6C34878D82A}">
                    <a16:rowId xmlns:a16="http://schemas.microsoft.com/office/drawing/2014/main" val="10008"/>
                  </a:ext>
                </a:extLst>
              </a:tr>
              <a:tr h="370840">
                <a:tc>
                  <a:txBody>
                    <a:bodyPr/>
                    <a:lstStyle/>
                    <a:p>
                      <a:pPr algn="r"/>
                      <a:r>
                        <a:rPr lang="en-US" sz="2400" dirty="0"/>
                        <a:t>max</a:t>
                      </a:r>
                    </a:p>
                  </a:txBody>
                  <a:tcPr/>
                </a:tc>
                <a:tc>
                  <a:txBody>
                    <a:bodyPr/>
                    <a:lstStyle/>
                    <a:p>
                      <a:endParaRPr lang="en-US" sz="2400" dirty="0"/>
                    </a:p>
                  </a:txBody>
                  <a:tcPr/>
                </a:tc>
                <a:tc>
                  <a:txBody>
                    <a:bodyPr/>
                    <a:lstStyle/>
                    <a:p>
                      <a:endParaRPr lang="en-US" sz="2400"/>
                    </a:p>
                  </a:txBody>
                  <a:tcPr/>
                </a:tc>
                <a:tc>
                  <a:txBody>
                    <a:bodyPr/>
                    <a:lstStyle/>
                    <a:p>
                      <a:endParaRPr lang="en-US" sz="2400"/>
                    </a:p>
                  </a:txBody>
                  <a:tcPr/>
                </a:tc>
                <a:tc>
                  <a:txBody>
                    <a:bodyPr/>
                    <a:lstStyle/>
                    <a:p>
                      <a:endParaRPr lang="en-US" sz="2400" dirty="0"/>
                    </a:p>
                  </a:txBody>
                  <a:tcPr/>
                </a:tc>
                <a:extLst>
                  <a:ext uri="{0D108BD9-81ED-4DB2-BD59-A6C34878D82A}">
                    <a16:rowId xmlns:a16="http://schemas.microsoft.com/office/drawing/2014/main" val="10009"/>
                  </a:ext>
                </a:extLst>
              </a:tr>
            </a:tbl>
          </a:graphicData>
        </a:graphic>
      </p:graphicFrame>
      <p:sp>
        <p:nvSpPr>
          <p:cNvPr id="6" name="TextBox 5"/>
          <p:cNvSpPr txBox="1"/>
          <p:nvPr/>
        </p:nvSpPr>
        <p:spPr>
          <a:xfrm>
            <a:off x="10578353" y="1667435"/>
            <a:ext cx="1342034" cy="954107"/>
          </a:xfrm>
          <a:prstGeom prst="rect">
            <a:avLst/>
          </a:prstGeom>
          <a:noFill/>
        </p:spPr>
        <p:txBody>
          <a:bodyPr wrap="none" rtlCol="0">
            <a:spAutoFit/>
          </a:bodyPr>
          <a:lstStyle/>
          <a:p>
            <a:r>
              <a:rPr lang="en-US" sz="2800" i="1" dirty="0"/>
              <a:t>Section </a:t>
            </a:r>
          </a:p>
          <a:p>
            <a:r>
              <a:rPr lang="en-US" sz="2800" i="1" dirty="0"/>
              <a:t>5.5</a:t>
            </a:r>
          </a:p>
        </p:txBody>
      </p:sp>
      <p:sp>
        <p:nvSpPr>
          <p:cNvPr id="7" name="TextBox 6"/>
          <p:cNvSpPr txBox="1"/>
          <p:nvPr/>
        </p:nvSpPr>
        <p:spPr>
          <a:xfrm>
            <a:off x="9447974" y="5414684"/>
            <a:ext cx="2164760" cy="954107"/>
          </a:xfrm>
          <a:prstGeom prst="rect">
            <a:avLst/>
          </a:prstGeom>
          <a:solidFill>
            <a:schemeClr val="bg1"/>
          </a:solidFill>
          <a:ln w="69850">
            <a:solidFill>
              <a:srgbClr val="FF0000"/>
            </a:solidFill>
          </a:ln>
        </p:spPr>
        <p:txBody>
          <a:bodyPr wrap="none" rtlCol="0">
            <a:spAutoFit/>
          </a:bodyPr>
          <a:lstStyle/>
          <a:p>
            <a:pPr algn="ctr"/>
            <a:r>
              <a:rPr lang="en-US" sz="2800" b="1" dirty="0"/>
              <a:t>Usability Test</a:t>
            </a:r>
          </a:p>
          <a:p>
            <a:pPr algn="ctr"/>
            <a:r>
              <a:rPr lang="en-US" sz="2800" b="1" dirty="0"/>
              <a:t>Report</a:t>
            </a:r>
          </a:p>
        </p:txBody>
      </p:sp>
    </p:spTree>
    <p:extLst>
      <p:ext uri="{BB962C8B-B14F-4D97-AF65-F5344CB8AC3E}">
        <p14:creationId xmlns:p14="http://schemas.microsoft.com/office/powerpoint/2010/main" val="16911269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3826" y="484468"/>
            <a:ext cx="6362700" cy="1155700"/>
          </a:xfrm>
          <a:prstGeom prst="rect">
            <a:avLst/>
          </a:prstGeom>
        </p:spPr>
      </p:pic>
      <p:pic>
        <p:nvPicPr>
          <p:cNvPr id="3" name="Picture 2"/>
          <p:cNvPicPr>
            <a:picLocks noChangeAspect="1"/>
          </p:cNvPicPr>
          <p:nvPr/>
        </p:nvPicPr>
        <p:blipFill>
          <a:blip r:embed="rId3"/>
          <a:stretch>
            <a:fillRect/>
          </a:stretch>
        </p:blipFill>
        <p:spPr>
          <a:xfrm>
            <a:off x="530038" y="2177302"/>
            <a:ext cx="7341342" cy="2681568"/>
          </a:xfrm>
          <a:prstGeom prst="rect">
            <a:avLst/>
          </a:prstGeom>
        </p:spPr>
      </p:pic>
      <p:sp>
        <p:nvSpPr>
          <p:cNvPr id="4" name="TextBox 3"/>
          <p:cNvSpPr txBox="1"/>
          <p:nvPr/>
        </p:nvSpPr>
        <p:spPr>
          <a:xfrm>
            <a:off x="9072283" y="537882"/>
            <a:ext cx="2303964" cy="1477328"/>
          </a:xfrm>
          <a:prstGeom prst="rect">
            <a:avLst/>
          </a:prstGeom>
          <a:noFill/>
        </p:spPr>
        <p:txBody>
          <a:bodyPr wrap="none" rtlCol="0">
            <a:spAutoFit/>
          </a:bodyPr>
          <a:lstStyle/>
          <a:p>
            <a:r>
              <a:rPr lang="en-US" sz="3000" dirty="0"/>
              <a:t>2014</a:t>
            </a:r>
          </a:p>
          <a:p>
            <a:r>
              <a:rPr lang="en-US" sz="3000" dirty="0"/>
              <a:t>34 pages</a:t>
            </a:r>
          </a:p>
          <a:p>
            <a:r>
              <a:rPr lang="en-US" sz="3000" dirty="0"/>
              <a:t>24 references</a:t>
            </a:r>
          </a:p>
        </p:txBody>
      </p:sp>
      <p:pic>
        <p:nvPicPr>
          <p:cNvPr id="2050" name="Picture 2" descr="mage result for context of u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3340" y="3213555"/>
            <a:ext cx="3030072" cy="33179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377083" y="6673334"/>
            <a:ext cx="2204450" cy="184666"/>
          </a:xfrm>
          <a:prstGeom prst="rect">
            <a:avLst/>
          </a:prstGeom>
          <a:noFill/>
        </p:spPr>
        <p:txBody>
          <a:bodyPr wrap="none" rtlCol="0">
            <a:spAutoFit/>
          </a:bodyPr>
          <a:lstStyle/>
          <a:p>
            <a:r>
              <a:rPr lang="en-US" sz="600" dirty="0"/>
              <a:t>http://</a:t>
            </a:r>
            <a:r>
              <a:rPr lang="en-US" sz="600" dirty="0" err="1"/>
              <a:t>www.ijdesign.org</a:t>
            </a:r>
            <a:r>
              <a:rPr lang="en-US" sz="600" dirty="0"/>
              <a:t>/public/journals/1/1515/Figure%201.jpg</a:t>
            </a:r>
          </a:p>
        </p:txBody>
      </p:sp>
      <p:sp>
        <p:nvSpPr>
          <p:cNvPr id="7" name="TextBox 6"/>
          <p:cNvSpPr txBox="1"/>
          <p:nvPr/>
        </p:nvSpPr>
        <p:spPr>
          <a:xfrm>
            <a:off x="733667" y="5450543"/>
            <a:ext cx="2452851" cy="954107"/>
          </a:xfrm>
          <a:prstGeom prst="rect">
            <a:avLst/>
          </a:prstGeom>
          <a:solidFill>
            <a:schemeClr val="bg1"/>
          </a:solidFill>
          <a:ln w="69850">
            <a:solidFill>
              <a:srgbClr val="FF0000"/>
            </a:solidFill>
          </a:ln>
        </p:spPr>
        <p:txBody>
          <a:bodyPr wrap="none" rtlCol="0">
            <a:spAutoFit/>
          </a:bodyPr>
          <a:lstStyle/>
          <a:p>
            <a:pPr algn="ctr"/>
            <a:r>
              <a:rPr lang="en-US" sz="2800" b="1" dirty="0"/>
              <a:t>Context of Use </a:t>
            </a:r>
          </a:p>
          <a:p>
            <a:pPr algn="ctr"/>
            <a:r>
              <a:rPr lang="en-US" sz="2800" b="1" dirty="0"/>
              <a:t>Report</a:t>
            </a:r>
          </a:p>
        </p:txBody>
      </p:sp>
    </p:spTree>
    <p:extLst>
      <p:ext uri="{BB962C8B-B14F-4D97-AF65-F5344CB8AC3E}">
        <p14:creationId xmlns:p14="http://schemas.microsoft.com/office/powerpoint/2010/main" val="565749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0210" y="247893"/>
            <a:ext cx="10742428" cy="553998"/>
          </a:xfrm>
          <a:prstGeom prst="rect">
            <a:avLst/>
          </a:prstGeom>
          <a:noFill/>
        </p:spPr>
        <p:txBody>
          <a:bodyPr wrap="none" rtlCol="0">
            <a:spAutoFit/>
          </a:bodyPr>
          <a:lstStyle/>
          <a:p>
            <a:r>
              <a:rPr lang="en-US" sz="3000" b="1" dirty="0"/>
              <a:t>ISO </a:t>
            </a:r>
            <a:r>
              <a:rPr lang="en-US" sz="3000" b="1"/>
              <a:t>9241 standards were split </a:t>
            </a:r>
            <a:r>
              <a:rPr lang="en-US" sz="3000" b="1" dirty="0"/>
              <a:t>and expanded to a 3 digit sequence.</a:t>
            </a:r>
          </a:p>
        </p:txBody>
      </p:sp>
      <p:cxnSp>
        <p:nvCxnSpPr>
          <p:cNvPr id="3" name="Straight Connector 2"/>
          <p:cNvCxnSpPr/>
          <p:nvPr/>
        </p:nvCxnSpPr>
        <p:spPr>
          <a:xfrm>
            <a:off x="580131" y="1016894"/>
            <a:ext cx="11053763" cy="0"/>
          </a:xfrm>
          <a:prstGeom prst="line">
            <a:avLst/>
          </a:prstGeom>
          <a:ln w="101600">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616765" y="1325219"/>
            <a:ext cx="8924238" cy="5262979"/>
          </a:xfrm>
          <a:prstGeom prst="rect">
            <a:avLst/>
          </a:prstGeom>
          <a:noFill/>
        </p:spPr>
        <p:txBody>
          <a:bodyPr wrap="none" rtlCol="0">
            <a:spAutoFit/>
          </a:bodyPr>
          <a:lstStyle/>
          <a:p>
            <a:pPr marL="457200" indent="-457200">
              <a:lnSpc>
                <a:spcPct val="150000"/>
              </a:lnSpc>
              <a:buFont typeface="Arial" charset="0"/>
              <a:buChar char="•"/>
            </a:pPr>
            <a:r>
              <a:rPr lang="en-US" sz="2800" dirty="0"/>
              <a:t>100 series: Software ergonomics</a:t>
            </a:r>
          </a:p>
          <a:p>
            <a:pPr marL="457200" indent="-457200">
              <a:lnSpc>
                <a:spcPct val="150000"/>
              </a:lnSpc>
              <a:buFont typeface="Arial" charset="0"/>
              <a:buChar char="•"/>
            </a:pPr>
            <a:r>
              <a:rPr lang="en-US" sz="2800" dirty="0"/>
              <a:t>200 series: Human-system interaction processes</a:t>
            </a:r>
          </a:p>
          <a:p>
            <a:pPr marL="457200" indent="-457200">
              <a:lnSpc>
                <a:spcPct val="150000"/>
              </a:lnSpc>
              <a:buFont typeface="Arial" charset="0"/>
              <a:buChar char="•"/>
            </a:pPr>
            <a:r>
              <a:rPr lang="en-US" sz="2800" dirty="0"/>
              <a:t>300 series: Displays and display related hardware</a:t>
            </a:r>
          </a:p>
          <a:p>
            <a:pPr marL="457200" indent="-457200">
              <a:lnSpc>
                <a:spcPct val="150000"/>
              </a:lnSpc>
              <a:buFont typeface="Arial" charset="0"/>
              <a:buChar char="•"/>
            </a:pPr>
            <a:r>
              <a:rPr lang="en-US" sz="2800" dirty="0"/>
              <a:t>400 series: Physical input devices - ergonomics principles</a:t>
            </a:r>
          </a:p>
          <a:p>
            <a:pPr marL="457200" indent="-457200">
              <a:lnSpc>
                <a:spcPct val="150000"/>
              </a:lnSpc>
              <a:buFont typeface="Arial" charset="0"/>
              <a:buChar char="•"/>
            </a:pPr>
            <a:r>
              <a:rPr lang="en-US" sz="2800" dirty="0"/>
              <a:t>500 series: Workplace ergonomics</a:t>
            </a:r>
          </a:p>
          <a:p>
            <a:pPr marL="457200" indent="-457200">
              <a:lnSpc>
                <a:spcPct val="150000"/>
              </a:lnSpc>
              <a:buFont typeface="Arial" charset="0"/>
              <a:buChar char="•"/>
            </a:pPr>
            <a:r>
              <a:rPr lang="en-US" sz="2800" dirty="0"/>
              <a:t>600 series: Environment ergonomics</a:t>
            </a:r>
          </a:p>
          <a:p>
            <a:pPr marL="457200" indent="-457200">
              <a:lnSpc>
                <a:spcPct val="150000"/>
              </a:lnSpc>
              <a:buFont typeface="Arial" charset="0"/>
              <a:buChar char="•"/>
            </a:pPr>
            <a:r>
              <a:rPr lang="en-US" sz="2800" dirty="0"/>
              <a:t>700 series: Application domains - Control rooms</a:t>
            </a:r>
          </a:p>
          <a:p>
            <a:pPr marL="457200" indent="-457200">
              <a:lnSpc>
                <a:spcPct val="150000"/>
              </a:lnSpc>
              <a:buFont typeface="Arial" charset="0"/>
              <a:buChar char="•"/>
            </a:pPr>
            <a:r>
              <a:rPr lang="en-US" sz="2800" dirty="0"/>
              <a:t>900 series: Tactile and haptic interactions</a:t>
            </a:r>
          </a:p>
        </p:txBody>
      </p:sp>
    </p:spTree>
    <p:extLst>
      <p:ext uri="{BB962C8B-B14F-4D97-AF65-F5344CB8AC3E}">
        <p14:creationId xmlns:p14="http://schemas.microsoft.com/office/powerpoint/2010/main" val="15474622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2941" y="0"/>
            <a:ext cx="9581512" cy="6858000"/>
          </a:xfrm>
          <a:prstGeom prst="rect">
            <a:avLst/>
          </a:prstGeom>
        </p:spPr>
      </p:pic>
      <p:sp>
        <p:nvSpPr>
          <p:cNvPr id="3" name="TextBox 2"/>
          <p:cNvSpPr txBox="1"/>
          <p:nvPr/>
        </p:nvSpPr>
        <p:spPr>
          <a:xfrm>
            <a:off x="9214279" y="286872"/>
            <a:ext cx="2452851" cy="954107"/>
          </a:xfrm>
          <a:prstGeom prst="rect">
            <a:avLst/>
          </a:prstGeom>
          <a:solidFill>
            <a:schemeClr val="bg1"/>
          </a:solidFill>
          <a:ln w="69850">
            <a:solidFill>
              <a:srgbClr val="FF0000"/>
            </a:solidFill>
          </a:ln>
        </p:spPr>
        <p:txBody>
          <a:bodyPr wrap="none" rtlCol="0">
            <a:spAutoFit/>
          </a:bodyPr>
          <a:lstStyle/>
          <a:p>
            <a:pPr algn="ctr"/>
            <a:r>
              <a:rPr lang="en-US" sz="2800" b="1" dirty="0"/>
              <a:t>Context of Use </a:t>
            </a:r>
          </a:p>
          <a:p>
            <a:pPr algn="ctr"/>
            <a:r>
              <a:rPr lang="en-US" sz="2800" b="1" dirty="0"/>
              <a:t>Report</a:t>
            </a:r>
          </a:p>
        </p:txBody>
      </p:sp>
    </p:spTree>
    <p:extLst>
      <p:ext uri="{BB962C8B-B14F-4D97-AF65-F5344CB8AC3E}">
        <p14:creationId xmlns:p14="http://schemas.microsoft.com/office/powerpoint/2010/main" val="18574394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2729" y="268941"/>
            <a:ext cx="11546540" cy="2308324"/>
          </a:xfrm>
          <a:prstGeom prst="rect">
            <a:avLst/>
          </a:prstGeom>
          <a:noFill/>
        </p:spPr>
        <p:txBody>
          <a:bodyPr wrap="square" rtlCol="0">
            <a:spAutoFit/>
          </a:bodyPr>
          <a:lstStyle/>
          <a:p>
            <a:r>
              <a:rPr lang="en-US" sz="3600" b="1" dirty="0"/>
              <a:t>Context of use  </a:t>
            </a:r>
            <a:r>
              <a:rPr lang="en-US" sz="3600" dirty="0"/>
              <a:t>(definition 3.2)</a:t>
            </a:r>
          </a:p>
          <a:p>
            <a:r>
              <a:rPr lang="en-US" sz="3600" i="1" dirty="0"/>
              <a:t>users, tasks, equipment (hardware, software, and materials), and the physical and social environments in which a system, product, or service is used</a:t>
            </a:r>
          </a:p>
        </p:txBody>
      </p:sp>
      <p:sp>
        <p:nvSpPr>
          <p:cNvPr id="4" name="TextBox 3"/>
          <p:cNvSpPr txBox="1"/>
          <p:nvPr/>
        </p:nvSpPr>
        <p:spPr>
          <a:xfrm>
            <a:off x="358589" y="3299013"/>
            <a:ext cx="10811436" cy="2862322"/>
          </a:xfrm>
          <a:prstGeom prst="rect">
            <a:avLst/>
          </a:prstGeom>
          <a:noFill/>
        </p:spPr>
        <p:txBody>
          <a:bodyPr wrap="square" rtlCol="0">
            <a:spAutoFit/>
          </a:bodyPr>
          <a:lstStyle/>
          <a:p>
            <a:r>
              <a:rPr lang="en-US" sz="3600" b="1" dirty="0"/>
              <a:t>Persona </a:t>
            </a:r>
            <a:r>
              <a:rPr lang="en-US" sz="3600" dirty="0"/>
              <a:t>(definition 3.9)</a:t>
            </a:r>
          </a:p>
          <a:p>
            <a:r>
              <a:rPr lang="en-US" sz="3600" i="1" dirty="0"/>
              <a:t>Representation of a type of user that includes a concise summary of the characteristics of the user that is most informative to the design to make the persona a realistic character</a:t>
            </a:r>
          </a:p>
        </p:txBody>
      </p:sp>
      <p:sp>
        <p:nvSpPr>
          <p:cNvPr id="5" name="TextBox 4"/>
          <p:cNvSpPr txBox="1"/>
          <p:nvPr/>
        </p:nvSpPr>
        <p:spPr>
          <a:xfrm>
            <a:off x="9088773" y="2420473"/>
            <a:ext cx="2452851" cy="954107"/>
          </a:xfrm>
          <a:prstGeom prst="rect">
            <a:avLst/>
          </a:prstGeom>
          <a:solidFill>
            <a:schemeClr val="bg1"/>
          </a:solidFill>
          <a:ln w="69850">
            <a:solidFill>
              <a:srgbClr val="FF0000"/>
            </a:solidFill>
          </a:ln>
        </p:spPr>
        <p:txBody>
          <a:bodyPr wrap="none" rtlCol="0">
            <a:spAutoFit/>
          </a:bodyPr>
          <a:lstStyle/>
          <a:p>
            <a:pPr algn="ctr"/>
            <a:r>
              <a:rPr lang="en-US" sz="2800" b="1" dirty="0"/>
              <a:t>Context of Use </a:t>
            </a:r>
          </a:p>
          <a:p>
            <a:pPr algn="ctr"/>
            <a:r>
              <a:rPr lang="en-US" sz="2800" b="1" dirty="0"/>
              <a:t>Report</a:t>
            </a:r>
          </a:p>
        </p:txBody>
      </p:sp>
    </p:spTree>
    <p:extLst>
      <p:ext uri="{BB962C8B-B14F-4D97-AF65-F5344CB8AC3E}">
        <p14:creationId xmlns:p14="http://schemas.microsoft.com/office/powerpoint/2010/main" val="19090398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0308" y="125512"/>
            <a:ext cx="11205882" cy="1015663"/>
          </a:xfrm>
          <a:prstGeom prst="rect">
            <a:avLst/>
          </a:prstGeom>
          <a:noFill/>
        </p:spPr>
        <p:txBody>
          <a:bodyPr wrap="square" rtlCol="0">
            <a:spAutoFit/>
          </a:bodyPr>
          <a:lstStyle/>
          <a:p>
            <a:pPr algn="ctr"/>
            <a:r>
              <a:rPr lang="en-US" sz="3000" b="1" dirty="0"/>
              <a:t>ISO 25063 describes in great detail what is to be contained </a:t>
            </a:r>
            <a:br>
              <a:rPr lang="en-US" sz="3000" b="1" dirty="0"/>
            </a:br>
            <a:r>
              <a:rPr lang="en-US" sz="3000" b="1" dirty="0"/>
              <a:t>in each of the 4 applications of a context of use information.</a:t>
            </a:r>
          </a:p>
        </p:txBody>
      </p:sp>
      <p:cxnSp>
        <p:nvCxnSpPr>
          <p:cNvPr id="3" name="Straight Connector 2"/>
          <p:cNvCxnSpPr/>
          <p:nvPr/>
        </p:nvCxnSpPr>
        <p:spPr>
          <a:xfrm>
            <a:off x="349036" y="1174336"/>
            <a:ext cx="11338582" cy="0"/>
          </a:xfrm>
          <a:prstGeom prst="line">
            <a:avLst/>
          </a:prstGeom>
          <a:ln w="98425">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382877" y="1775013"/>
            <a:ext cx="1201270" cy="830997"/>
          </a:xfrm>
          <a:prstGeom prst="rect">
            <a:avLst/>
          </a:prstGeom>
          <a:solidFill>
            <a:schemeClr val="bg1"/>
          </a:solidFill>
        </p:spPr>
        <p:txBody>
          <a:bodyPr wrap="square" rtlCol="0">
            <a:spAutoFit/>
          </a:bodyPr>
          <a:lstStyle/>
          <a:p>
            <a:pPr algn="ctr"/>
            <a:r>
              <a:rPr lang="en-US" sz="2400" b="1" dirty="0"/>
              <a:t>Initial</a:t>
            </a:r>
          </a:p>
          <a:p>
            <a:pPr algn="ctr"/>
            <a:r>
              <a:rPr lang="en-US" sz="2400" b="1" dirty="0"/>
              <a:t>Outline</a:t>
            </a:r>
          </a:p>
        </p:txBody>
      </p:sp>
      <p:pic>
        <p:nvPicPr>
          <p:cNvPr id="6" name="Picture 5"/>
          <p:cNvPicPr>
            <a:picLocks noChangeAspect="1"/>
          </p:cNvPicPr>
          <p:nvPr/>
        </p:nvPicPr>
        <p:blipFill>
          <a:blip r:embed="rId2"/>
          <a:stretch>
            <a:fillRect/>
          </a:stretch>
        </p:blipFill>
        <p:spPr>
          <a:xfrm>
            <a:off x="230433" y="2594167"/>
            <a:ext cx="11961567" cy="3546662"/>
          </a:xfrm>
          <a:prstGeom prst="rect">
            <a:avLst/>
          </a:prstGeom>
        </p:spPr>
      </p:pic>
      <p:sp>
        <p:nvSpPr>
          <p:cNvPr id="7" name="TextBox 6"/>
          <p:cNvSpPr txBox="1"/>
          <p:nvPr/>
        </p:nvSpPr>
        <p:spPr>
          <a:xfrm>
            <a:off x="7586606" y="1775012"/>
            <a:ext cx="1647310" cy="830997"/>
          </a:xfrm>
          <a:prstGeom prst="rect">
            <a:avLst/>
          </a:prstGeom>
          <a:noFill/>
        </p:spPr>
        <p:txBody>
          <a:bodyPr wrap="none" rtlCol="0">
            <a:spAutoFit/>
          </a:bodyPr>
          <a:lstStyle/>
          <a:p>
            <a:pPr algn="ctr"/>
            <a:r>
              <a:rPr lang="en-US" sz="2400" b="1" dirty="0"/>
              <a:t>Detailed</a:t>
            </a:r>
          </a:p>
          <a:p>
            <a:pPr algn="ctr"/>
            <a:r>
              <a:rPr lang="en-US" sz="2400" b="1" dirty="0"/>
              <a:t>Description</a:t>
            </a:r>
          </a:p>
        </p:txBody>
      </p:sp>
      <p:sp>
        <p:nvSpPr>
          <p:cNvPr id="8" name="TextBox 7"/>
          <p:cNvSpPr txBox="1"/>
          <p:nvPr/>
        </p:nvSpPr>
        <p:spPr>
          <a:xfrm>
            <a:off x="9287440" y="1792941"/>
            <a:ext cx="1055610" cy="830997"/>
          </a:xfrm>
          <a:prstGeom prst="rect">
            <a:avLst/>
          </a:prstGeom>
          <a:noFill/>
        </p:spPr>
        <p:txBody>
          <a:bodyPr wrap="none" rtlCol="0">
            <a:spAutoFit/>
          </a:bodyPr>
          <a:lstStyle/>
          <a:p>
            <a:r>
              <a:rPr lang="en-US" sz="2400" b="1" dirty="0"/>
              <a:t>i</a:t>
            </a:r>
            <a:r>
              <a:rPr lang="en-US" sz="2400" b="1"/>
              <a:t>n </a:t>
            </a:r>
            <a:r>
              <a:rPr lang="en-US" sz="2400" b="1" dirty="0" err="1"/>
              <a:t>Eval</a:t>
            </a:r>
            <a:endParaRPr lang="en-US" sz="2400" b="1" dirty="0"/>
          </a:p>
          <a:p>
            <a:r>
              <a:rPr lang="en-US" sz="2400" b="1" dirty="0"/>
              <a:t>Report</a:t>
            </a:r>
          </a:p>
        </p:txBody>
      </p:sp>
      <p:sp>
        <p:nvSpPr>
          <p:cNvPr id="9" name="TextBox 8"/>
          <p:cNvSpPr txBox="1"/>
          <p:nvPr/>
        </p:nvSpPr>
        <p:spPr>
          <a:xfrm>
            <a:off x="10488711" y="1810869"/>
            <a:ext cx="1647310" cy="830997"/>
          </a:xfrm>
          <a:prstGeom prst="rect">
            <a:avLst/>
          </a:prstGeom>
          <a:noFill/>
        </p:spPr>
        <p:txBody>
          <a:bodyPr wrap="none" rtlCol="0">
            <a:spAutoFit/>
          </a:bodyPr>
          <a:lstStyle/>
          <a:p>
            <a:r>
              <a:rPr lang="en-US" sz="2400" b="1" dirty="0"/>
              <a:t>in Product</a:t>
            </a:r>
          </a:p>
          <a:p>
            <a:r>
              <a:rPr lang="en-US" sz="2400" b="1" dirty="0"/>
              <a:t>Description</a:t>
            </a:r>
          </a:p>
        </p:txBody>
      </p:sp>
      <p:sp>
        <p:nvSpPr>
          <p:cNvPr id="10" name="TextBox 9"/>
          <p:cNvSpPr txBox="1"/>
          <p:nvPr/>
        </p:nvSpPr>
        <p:spPr>
          <a:xfrm>
            <a:off x="1434353" y="1936377"/>
            <a:ext cx="3691716" cy="461665"/>
          </a:xfrm>
          <a:prstGeom prst="rect">
            <a:avLst/>
          </a:prstGeom>
          <a:noFill/>
        </p:spPr>
        <p:txBody>
          <a:bodyPr wrap="none" rtlCol="0">
            <a:spAutoFit/>
          </a:bodyPr>
          <a:lstStyle/>
          <a:p>
            <a:r>
              <a:rPr lang="en-US" sz="2400" b="1" dirty="0"/>
              <a:t>Subject (What </a:t>
            </a:r>
            <a:r>
              <a:rPr lang="en-US" sz="2400" b="1"/>
              <a:t>is evaluated)</a:t>
            </a:r>
          </a:p>
        </p:txBody>
      </p:sp>
      <p:sp>
        <p:nvSpPr>
          <p:cNvPr id="11" name="TextBox 10"/>
          <p:cNvSpPr txBox="1"/>
          <p:nvPr/>
        </p:nvSpPr>
        <p:spPr>
          <a:xfrm>
            <a:off x="10399059" y="6257366"/>
            <a:ext cx="1563248" cy="461665"/>
          </a:xfrm>
          <a:prstGeom prst="rect">
            <a:avLst/>
          </a:prstGeom>
          <a:noFill/>
        </p:spPr>
        <p:txBody>
          <a:bodyPr wrap="none" rtlCol="0">
            <a:spAutoFit/>
          </a:bodyPr>
          <a:lstStyle/>
          <a:p>
            <a:r>
              <a:rPr lang="en-US" sz="2400" dirty="0"/>
              <a:t>Section 5.2</a:t>
            </a:r>
          </a:p>
        </p:txBody>
      </p:sp>
      <p:sp>
        <p:nvSpPr>
          <p:cNvPr id="12" name="TextBox 11"/>
          <p:cNvSpPr txBox="1"/>
          <p:nvPr/>
        </p:nvSpPr>
        <p:spPr>
          <a:xfrm>
            <a:off x="7618561" y="5773273"/>
            <a:ext cx="2452851" cy="954107"/>
          </a:xfrm>
          <a:prstGeom prst="rect">
            <a:avLst/>
          </a:prstGeom>
          <a:solidFill>
            <a:schemeClr val="bg1"/>
          </a:solidFill>
          <a:ln w="69850">
            <a:solidFill>
              <a:srgbClr val="FF0000"/>
            </a:solidFill>
          </a:ln>
        </p:spPr>
        <p:txBody>
          <a:bodyPr wrap="none" rtlCol="0">
            <a:spAutoFit/>
          </a:bodyPr>
          <a:lstStyle/>
          <a:p>
            <a:pPr algn="ctr"/>
            <a:r>
              <a:rPr lang="en-US" sz="2800" b="1" dirty="0"/>
              <a:t>Context of Use </a:t>
            </a:r>
          </a:p>
          <a:p>
            <a:pPr algn="ctr"/>
            <a:r>
              <a:rPr lang="en-US" sz="2800" b="1" dirty="0"/>
              <a:t>Report</a:t>
            </a:r>
          </a:p>
        </p:txBody>
      </p:sp>
    </p:spTree>
    <p:extLst>
      <p:ext uri="{BB962C8B-B14F-4D97-AF65-F5344CB8AC3E}">
        <p14:creationId xmlns:p14="http://schemas.microsoft.com/office/powerpoint/2010/main" val="11723484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928220"/>
            <a:ext cx="12122133" cy="5929780"/>
          </a:xfrm>
          <a:prstGeom prst="rect">
            <a:avLst/>
          </a:prstGeom>
        </p:spPr>
      </p:pic>
      <p:sp>
        <p:nvSpPr>
          <p:cNvPr id="3" name="TextBox 2"/>
          <p:cNvSpPr txBox="1"/>
          <p:nvPr/>
        </p:nvSpPr>
        <p:spPr>
          <a:xfrm>
            <a:off x="9214279" y="286872"/>
            <a:ext cx="2452851" cy="954107"/>
          </a:xfrm>
          <a:prstGeom prst="rect">
            <a:avLst/>
          </a:prstGeom>
          <a:solidFill>
            <a:schemeClr val="bg1"/>
          </a:solidFill>
          <a:ln w="69850">
            <a:solidFill>
              <a:srgbClr val="FF0000"/>
            </a:solidFill>
          </a:ln>
        </p:spPr>
        <p:txBody>
          <a:bodyPr wrap="none" rtlCol="0">
            <a:spAutoFit/>
          </a:bodyPr>
          <a:lstStyle/>
          <a:p>
            <a:pPr algn="ctr"/>
            <a:r>
              <a:rPr lang="en-US" sz="2800" b="1" dirty="0"/>
              <a:t>Context of Use </a:t>
            </a:r>
          </a:p>
          <a:p>
            <a:pPr algn="ctr"/>
            <a:r>
              <a:rPr lang="en-US" sz="2800" b="1" dirty="0"/>
              <a:t>Report</a:t>
            </a:r>
          </a:p>
        </p:txBody>
      </p:sp>
    </p:spTree>
    <p:extLst>
      <p:ext uri="{BB962C8B-B14F-4D97-AF65-F5344CB8AC3E}">
        <p14:creationId xmlns:p14="http://schemas.microsoft.com/office/powerpoint/2010/main" val="15460643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70164"/>
            <a:ext cx="12023193" cy="4319011"/>
          </a:xfrm>
          <a:prstGeom prst="rect">
            <a:avLst/>
          </a:prstGeom>
        </p:spPr>
      </p:pic>
      <p:sp>
        <p:nvSpPr>
          <p:cNvPr id="3" name="TextBox 2"/>
          <p:cNvSpPr txBox="1"/>
          <p:nvPr/>
        </p:nvSpPr>
        <p:spPr>
          <a:xfrm>
            <a:off x="9214279" y="286872"/>
            <a:ext cx="2452851" cy="954107"/>
          </a:xfrm>
          <a:prstGeom prst="rect">
            <a:avLst/>
          </a:prstGeom>
          <a:solidFill>
            <a:schemeClr val="bg1"/>
          </a:solidFill>
          <a:ln w="69850">
            <a:solidFill>
              <a:srgbClr val="FF0000"/>
            </a:solidFill>
          </a:ln>
        </p:spPr>
        <p:txBody>
          <a:bodyPr wrap="none" rtlCol="0">
            <a:spAutoFit/>
          </a:bodyPr>
          <a:lstStyle/>
          <a:p>
            <a:pPr algn="ctr"/>
            <a:r>
              <a:rPr lang="en-US" sz="2800" b="1" dirty="0"/>
              <a:t>Context of Use </a:t>
            </a:r>
          </a:p>
          <a:p>
            <a:pPr algn="ctr"/>
            <a:r>
              <a:rPr lang="en-US" sz="2800" b="1" dirty="0"/>
              <a:t>Report</a:t>
            </a:r>
          </a:p>
        </p:txBody>
      </p:sp>
    </p:spTree>
    <p:extLst>
      <p:ext uri="{BB962C8B-B14F-4D97-AF65-F5344CB8AC3E}">
        <p14:creationId xmlns:p14="http://schemas.microsoft.com/office/powerpoint/2010/main" val="1517042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6967" y="185643"/>
            <a:ext cx="11847100" cy="3525743"/>
          </a:xfrm>
          <a:prstGeom prst="rect">
            <a:avLst/>
          </a:prstGeom>
        </p:spPr>
      </p:pic>
      <p:sp>
        <p:nvSpPr>
          <p:cNvPr id="3" name="TextBox 2"/>
          <p:cNvSpPr txBox="1"/>
          <p:nvPr/>
        </p:nvSpPr>
        <p:spPr>
          <a:xfrm>
            <a:off x="179295" y="3944470"/>
            <a:ext cx="3278783" cy="2436564"/>
          </a:xfrm>
          <a:prstGeom prst="rect">
            <a:avLst/>
          </a:prstGeom>
          <a:noFill/>
        </p:spPr>
        <p:txBody>
          <a:bodyPr wrap="none" rtlCol="0">
            <a:spAutoFit/>
          </a:bodyPr>
          <a:lstStyle/>
          <a:p>
            <a:pPr>
              <a:spcAft>
                <a:spcPts val="200"/>
              </a:spcAft>
            </a:pPr>
            <a:r>
              <a:rPr lang="en-US" sz="2400" b="1" dirty="0"/>
              <a:t>Task attributes</a:t>
            </a:r>
          </a:p>
          <a:p>
            <a:pPr>
              <a:spcAft>
                <a:spcPts val="200"/>
              </a:spcAft>
            </a:pPr>
            <a:r>
              <a:rPr lang="en-US" sz="2400" dirty="0"/>
              <a:t>Goal</a:t>
            </a:r>
          </a:p>
          <a:p>
            <a:pPr>
              <a:spcAft>
                <a:spcPts val="200"/>
              </a:spcAft>
            </a:pPr>
            <a:r>
              <a:rPr lang="en-US" sz="2400" dirty="0"/>
              <a:t>Outcome</a:t>
            </a:r>
          </a:p>
          <a:p>
            <a:pPr>
              <a:spcAft>
                <a:spcPts val="200"/>
              </a:spcAft>
            </a:pPr>
            <a:r>
              <a:rPr lang="en-US" sz="2400" dirty="0"/>
              <a:t>Frequency &amp; importance</a:t>
            </a:r>
          </a:p>
          <a:p>
            <a:pPr>
              <a:spcAft>
                <a:spcPts val="200"/>
              </a:spcAft>
            </a:pPr>
            <a:r>
              <a:rPr lang="en-US" sz="2400" dirty="0"/>
              <a:t>Input variability</a:t>
            </a:r>
          </a:p>
          <a:p>
            <a:pPr>
              <a:spcAft>
                <a:spcPts val="200"/>
              </a:spcAft>
            </a:pPr>
            <a:r>
              <a:rPr lang="en-US" sz="2400" dirty="0"/>
              <a:t>Information needs</a:t>
            </a:r>
          </a:p>
        </p:txBody>
      </p:sp>
      <p:sp>
        <p:nvSpPr>
          <p:cNvPr id="5" name="TextBox 4"/>
          <p:cNvSpPr txBox="1"/>
          <p:nvPr/>
        </p:nvSpPr>
        <p:spPr>
          <a:xfrm>
            <a:off x="3550023" y="4267199"/>
            <a:ext cx="4272516" cy="2041585"/>
          </a:xfrm>
          <a:prstGeom prst="rect">
            <a:avLst/>
          </a:prstGeom>
          <a:noFill/>
        </p:spPr>
        <p:txBody>
          <a:bodyPr wrap="none" rtlCol="0">
            <a:spAutoFit/>
          </a:bodyPr>
          <a:lstStyle/>
          <a:p>
            <a:pPr>
              <a:spcAft>
                <a:spcPts val="200"/>
              </a:spcAft>
            </a:pPr>
            <a:r>
              <a:rPr lang="en-US" sz="2400" dirty="0"/>
              <a:t>Potential negative consequences</a:t>
            </a:r>
          </a:p>
          <a:p>
            <a:pPr>
              <a:spcAft>
                <a:spcPts val="200"/>
              </a:spcAft>
            </a:pPr>
            <a:r>
              <a:rPr lang="en-US" sz="2400" dirty="0"/>
              <a:t>Duration</a:t>
            </a:r>
          </a:p>
          <a:p>
            <a:pPr>
              <a:spcAft>
                <a:spcPts val="200"/>
              </a:spcAft>
            </a:pPr>
            <a:r>
              <a:rPr lang="en-US" sz="2400" dirty="0"/>
              <a:t>Complexity</a:t>
            </a:r>
          </a:p>
          <a:p>
            <a:pPr>
              <a:spcAft>
                <a:spcPts val="200"/>
              </a:spcAft>
            </a:pPr>
            <a:r>
              <a:rPr lang="en-US" sz="2400" dirty="0"/>
              <a:t>Method flexibility</a:t>
            </a:r>
          </a:p>
          <a:p>
            <a:pPr>
              <a:spcAft>
                <a:spcPts val="200"/>
              </a:spcAft>
            </a:pPr>
            <a:r>
              <a:rPr lang="en-US" sz="2400" dirty="0"/>
              <a:t>Dependencies</a:t>
            </a:r>
          </a:p>
        </p:txBody>
      </p:sp>
      <p:sp>
        <p:nvSpPr>
          <p:cNvPr id="6" name="TextBox 5"/>
          <p:cNvSpPr txBox="1"/>
          <p:nvPr/>
        </p:nvSpPr>
        <p:spPr>
          <a:xfrm>
            <a:off x="7978588" y="4267200"/>
            <a:ext cx="3778342" cy="1646605"/>
          </a:xfrm>
          <a:prstGeom prst="rect">
            <a:avLst/>
          </a:prstGeom>
          <a:noFill/>
        </p:spPr>
        <p:txBody>
          <a:bodyPr wrap="none" rtlCol="0">
            <a:spAutoFit/>
          </a:bodyPr>
          <a:lstStyle/>
          <a:p>
            <a:pPr>
              <a:spcAft>
                <a:spcPts val="200"/>
              </a:spcAft>
            </a:pPr>
            <a:r>
              <a:rPr lang="en-US" sz="2400" dirty="0"/>
              <a:t>Serial/parallel activities</a:t>
            </a:r>
          </a:p>
          <a:p>
            <a:pPr>
              <a:spcAft>
                <a:spcPts val="200"/>
              </a:spcAft>
            </a:pPr>
            <a:r>
              <a:rPr lang="en-US" sz="2400" dirty="0"/>
              <a:t>Roles of those doing the task</a:t>
            </a:r>
          </a:p>
          <a:p>
            <a:pPr>
              <a:spcAft>
                <a:spcPts val="200"/>
              </a:spcAft>
            </a:pPr>
            <a:r>
              <a:rPr lang="en-US" sz="2400" dirty="0"/>
              <a:t>Function allocation</a:t>
            </a:r>
          </a:p>
          <a:p>
            <a:pPr>
              <a:spcAft>
                <a:spcPts val="200"/>
              </a:spcAft>
            </a:pPr>
            <a:r>
              <a:rPr lang="en-US" sz="2400" dirty="0"/>
              <a:t>Task load</a:t>
            </a:r>
          </a:p>
        </p:txBody>
      </p:sp>
      <p:sp>
        <p:nvSpPr>
          <p:cNvPr id="7" name="TextBox 6"/>
          <p:cNvSpPr txBox="1"/>
          <p:nvPr/>
        </p:nvSpPr>
        <p:spPr>
          <a:xfrm>
            <a:off x="9411503" y="125507"/>
            <a:ext cx="2452851" cy="954107"/>
          </a:xfrm>
          <a:prstGeom prst="rect">
            <a:avLst/>
          </a:prstGeom>
          <a:solidFill>
            <a:schemeClr val="bg1"/>
          </a:solidFill>
          <a:ln w="69850">
            <a:solidFill>
              <a:srgbClr val="FF0000"/>
            </a:solidFill>
          </a:ln>
        </p:spPr>
        <p:txBody>
          <a:bodyPr wrap="none" rtlCol="0">
            <a:spAutoFit/>
          </a:bodyPr>
          <a:lstStyle/>
          <a:p>
            <a:pPr algn="ctr"/>
            <a:r>
              <a:rPr lang="en-US" sz="2800" b="1" dirty="0"/>
              <a:t>Context of Use </a:t>
            </a:r>
          </a:p>
          <a:p>
            <a:pPr algn="ctr"/>
            <a:r>
              <a:rPr lang="en-US" sz="2800" b="1" dirty="0"/>
              <a:t>Report</a:t>
            </a:r>
          </a:p>
        </p:txBody>
      </p:sp>
    </p:spTree>
    <p:extLst>
      <p:ext uri="{BB962C8B-B14F-4D97-AF65-F5344CB8AC3E}">
        <p14:creationId xmlns:p14="http://schemas.microsoft.com/office/powerpoint/2010/main" val="6306777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51529" y="215153"/>
            <a:ext cx="7947176" cy="646331"/>
          </a:xfrm>
          <a:prstGeom prst="rect">
            <a:avLst/>
          </a:prstGeom>
          <a:noFill/>
        </p:spPr>
        <p:txBody>
          <a:bodyPr wrap="none" rtlCol="0">
            <a:spAutoFit/>
          </a:bodyPr>
          <a:lstStyle/>
          <a:p>
            <a:r>
              <a:rPr lang="en-US" sz="3600" b="1" dirty="0"/>
              <a:t>The technology environment includes </a:t>
            </a:r>
            <a:r>
              <a:rPr lang="is-IS" sz="3600" b="1" dirty="0"/>
              <a:t>….</a:t>
            </a:r>
            <a:endParaRPr lang="en-US" sz="3600" b="1" dirty="0"/>
          </a:p>
        </p:txBody>
      </p:sp>
      <p:cxnSp>
        <p:nvCxnSpPr>
          <p:cNvPr id="5" name="Straight Connector 4"/>
          <p:cNvCxnSpPr/>
          <p:nvPr/>
        </p:nvCxnSpPr>
        <p:spPr>
          <a:xfrm>
            <a:off x="349036" y="1084689"/>
            <a:ext cx="11338582" cy="0"/>
          </a:xfrm>
          <a:prstGeom prst="line">
            <a:avLst/>
          </a:prstGeom>
          <a:ln w="98425">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35106" y="1290917"/>
            <a:ext cx="11097462" cy="4934684"/>
          </a:xfrm>
          <a:prstGeom prst="rect">
            <a:avLst/>
          </a:prstGeom>
          <a:noFill/>
        </p:spPr>
        <p:txBody>
          <a:bodyPr wrap="none" rtlCol="0">
            <a:spAutoFit/>
          </a:bodyPr>
          <a:lstStyle/>
          <a:p>
            <a:pPr marL="457200" indent="-457200">
              <a:spcAft>
                <a:spcPts val="400"/>
              </a:spcAft>
              <a:buFont typeface="Arial" charset="0"/>
              <a:buChar char="•"/>
            </a:pPr>
            <a:r>
              <a:rPr lang="en-US" sz="3200" dirty="0"/>
              <a:t>Hardware (processor speed, memory, network connections </a:t>
            </a:r>
            <a:r>
              <a:rPr lang="is-IS" sz="3200" dirty="0"/>
              <a:t>….)</a:t>
            </a:r>
          </a:p>
          <a:p>
            <a:pPr marL="457200" indent="-457200">
              <a:spcAft>
                <a:spcPts val="400"/>
              </a:spcAft>
              <a:buFont typeface="Arial" charset="0"/>
              <a:buChar char="•"/>
            </a:pPr>
            <a:r>
              <a:rPr lang="en-US" sz="3200" dirty="0"/>
              <a:t>S</a:t>
            </a:r>
            <a:r>
              <a:rPr lang="is-IS" sz="3200" dirty="0"/>
              <a:t>creen (resolution, color depth, number of monitors, sizes, ...)</a:t>
            </a:r>
          </a:p>
          <a:p>
            <a:pPr marL="457200" indent="-457200">
              <a:spcAft>
                <a:spcPts val="400"/>
              </a:spcAft>
              <a:buFont typeface="Arial" charset="0"/>
              <a:buChar char="•"/>
            </a:pPr>
            <a:r>
              <a:rPr lang="en-US" sz="3200" dirty="0"/>
              <a:t>I</a:t>
            </a:r>
            <a:r>
              <a:rPr lang="is-IS" sz="3200" dirty="0"/>
              <a:t>nput devices</a:t>
            </a:r>
          </a:p>
          <a:p>
            <a:pPr marL="457200" indent="-457200">
              <a:spcAft>
                <a:spcPts val="400"/>
              </a:spcAft>
              <a:buFont typeface="Arial" charset="0"/>
              <a:buChar char="•"/>
            </a:pPr>
            <a:r>
              <a:rPr lang="en-US" sz="3200" dirty="0"/>
              <a:t>S</a:t>
            </a:r>
            <a:r>
              <a:rPr lang="is-IS" sz="3200" dirty="0"/>
              <a:t>oftware (browser version, OS version,...</a:t>
            </a:r>
          </a:p>
          <a:p>
            <a:pPr marL="457200" indent="-457200">
              <a:spcAft>
                <a:spcPts val="400"/>
              </a:spcAft>
              <a:buFont typeface="Arial" charset="0"/>
              <a:buChar char="•"/>
            </a:pPr>
            <a:r>
              <a:rPr lang="is-IS" sz="3200" dirty="0"/>
              <a:t>Connectivity (hard wired vs. </a:t>
            </a:r>
            <a:r>
              <a:rPr lang="en-US" sz="3200" dirty="0"/>
              <a:t>w</a:t>
            </a:r>
            <a:r>
              <a:rPr lang="is-IS" sz="3200" dirty="0"/>
              <a:t>ireless, ..)</a:t>
            </a:r>
          </a:p>
          <a:p>
            <a:pPr marL="457200" indent="-457200">
              <a:spcAft>
                <a:spcPts val="400"/>
              </a:spcAft>
              <a:buFont typeface="Arial" charset="0"/>
              <a:buChar char="•"/>
            </a:pPr>
            <a:r>
              <a:rPr lang="is-IS" sz="3200" dirty="0"/>
              <a:t>Assistive technology</a:t>
            </a:r>
          </a:p>
          <a:p>
            <a:pPr marL="457200" indent="-457200">
              <a:spcAft>
                <a:spcPts val="400"/>
              </a:spcAft>
              <a:buFont typeface="Arial" charset="0"/>
              <a:buChar char="•"/>
            </a:pPr>
            <a:r>
              <a:rPr lang="is-IS" sz="3200" dirty="0"/>
              <a:t>Documentation</a:t>
            </a:r>
          </a:p>
          <a:p>
            <a:pPr marL="457200" indent="-457200">
              <a:spcAft>
                <a:spcPts val="400"/>
              </a:spcAft>
              <a:buFont typeface="Arial" charset="0"/>
              <a:buChar char="•"/>
            </a:pPr>
            <a:r>
              <a:rPr lang="en-US" sz="3200" dirty="0"/>
              <a:t>P</a:t>
            </a:r>
            <a:r>
              <a:rPr lang="is-IS" sz="3200" dirty="0"/>
              <a:t>ersonal protective equipment</a:t>
            </a:r>
          </a:p>
          <a:p>
            <a:pPr marL="457200" indent="-457200">
              <a:spcAft>
                <a:spcPts val="400"/>
              </a:spcAft>
              <a:buFont typeface="Arial" charset="0"/>
              <a:buChar char="•"/>
            </a:pPr>
            <a:r>
              <a:rPr lang="en-US" sz="3200" dirty="0"/>
              <a:t>E</a:t>
            </a:r>
            <a:r>
              <a:rPr lang="is-IS" sz="3200" dirty="0"/>
              <a:t>tc...</a:t>
            </a:r>
            <a:endParaRPr lang="en-US" sz="3200" dirty="0"/>
          </a:p>
        </p:txBody>
      </p:sp>
      <p:sp>
        <p:nvSpPr>
          <p:cNvPr id="7" name="TextBox 6"/>
          <p:cNvSpPr txBox="1"/>
          <p:nvPr/>
        </p:nvSpPr>
        <p:spPr>
          <a:xfrm>
            <a:off x="4589928" y="6149787"/>
            <a:ext cx="7417352" cy="523220"/>
          </a:xfrm>
          <a:prstGeom prst="rect">
            <a:avLst/>
          </a:prstGeom>
          <a:noFill/>
        </p:spPr>
        <p:txBody>
          <a:bodyPr wrap="none" rtlCol="0">
            <a:spAutoFit/>
          </a:bodyPr>
          <a:lstStyle/>
          <a:p>
            <a:r>
              <a:rPr lang="en-US" sz="2800"/>
              <a:t>- Environment (5.6) also </a:t>
            </a:r>
            <a:r>
              <a:rPr lang="en-US" sz="2800" dirty="0"/>
              <a:t>includes social &amp; physical</a:t>
            </a:r>
          </a:p>
        </p:txBody>
      </p:sp>
      <p:sp>
        <p:nvSpPr>
          <p:cNvPr id="8" name="TextBox 7"/>
          <p:cNvSpPr txBox="1"/>
          <p:nvPr/>
        </p:nvSpPr>
        <p:spPr>
          <a:xfrm>
            <a:off x="9142562" y="4661649"/>
            <a:ext cx="2452851" cy="954107"/>
          </a:xfrm>
          <a:prstGeom prst="rect">
            <a:avLst/>
          </a:prstGeom>
          <a:solidFill>
            <a:schemeClr val="bg1"/>
          </a:solidFill>
          <a:ln w="69850">
            <a:solidFill>
              <a:srgbClr val="FF0000"/>
            </a:solidFill>
          </a:ln>
        </p:spPr>
        <p:txBody>
          <a:bodyPr wrap="none" rtlCol="0">
            <a:spAutoFit/>
          </a:bodyPr>
          <a:lstStyle/>
          <a:p>
            <a:pPr algn="ctr"/>
            <a:r>
              <a:rPr lang="en-US" sz="2800" b="1" dirty="0"/>
              <a:t>Context of Use </a:t>
            </a:r>
          </a:p>
          <a:p>
            <a:pPr algn="ctr"/>
            <a:r>
              <a:rPr lang="en-US" sz="2800" b="1" dirty="0"/>
              <a:t>Report</a:t>
            </a:r>
          </a:p>
        </p:txBody>
      </p:sp>
    </p:spTree>
    <p:extLst>
      <p:ext uri="{BB962C8B-B14F-4D97-AF65-F5344CB8AC3E}">
        <p14:creationId xmlns:p14="http://schemas.microsoft.com/office/powerpoint/2010/main" val="6245225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08846" y="286870"/>
            <a:ext cx="9717742" cy="1661993"/>
          </a:xfrm>
          <a:prstGeom prst="rect">
            <a:avLst/>
          </a:prstGeom>
          <a:noFill/>
        </p:spPr>
        <p:txBody>
          <a:bodyPr wrap="square" rtlCol="0">
            <a:spAutoFit/>
          </a:bodyPr>
          <a:lstStyle/>
          <a:p>
            <a:pPr algn="ctr"/>
            <a:r>
              <a:rPr lang="en-US" sz="3400" b="1" dirty="0"/>
              <a:t>Problems (section 5.7) include trouble reports </a:t>
            </a:r>
            <a:br>
              <a:rPr lang="en-US" sz="3400" b="1" dirty="0"/>
            </a:br>
            <a:r>
              <a:rPr lang="en-US" sz="3400" b="1" dirty="0"/>
              <a:t>from customer service, and information from user surveys, focus groups, and other sources.  </a:t>
            </a:r>
          </a:p>
        </p:txBody>
      </p:sp>
      <p:cxnSp>
        <p:nvCxnSpPr>
          <p:cNvPr id="4" name="Straight Connector 3"/>
          <p:cNvCxnSpPr/>
          <p:nvPr/>
        </p:nvCxnSpPr>
        <p:spPr>
          <a:xfrm>
            <a:off x="313177" y="2375606"/>
            <a:ext cx="11338582" cy="0"/>
          </a:xfrm>
          <a:prstGeom prst="line">
            <a:avLst/>
          </a:prstGeom>
          <a:ln w="98425">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004045" y="3052046"/>
            <a:ext cx="9610165" cy="1590179"/>
          </a:xfrm>
          <a:prstGeom prst="rect">
            <a:avLst/>
          </a:prstGeom>
        </p:spPr>
        <p:txBody>
          <a:bodyPr wrap="square">
            <a:spAutoFit/>
          </a:bodyPr>
          <a:lstStyle/>
          <a:p>
            <a:pPr marL="457200" indent="-457200">
              <a:spcAft>
                <a:spcPts val="1600"/>
              </a:spcAft>
              <a:buFont typeface="Arial" charset="0"/>
              <a:buChar char="•"/>
            </a:pPr>
            <a:r>
              <a:rPr lang="en-US" sz="2800" dirty="0"/>
              <a:t>Can be deficiencies in effectiveness, efficiency, or satisfaction</a:t>
            </a:r>
          </a:p>
          <a:p>
            <a:pPr marL="457200" indent="-457200">
              <a:spcAft>
                <a:spcPts val="1600"/>
              </a:spcAft>
              <a:buFont typeface="Arial" charset="0"/>
              <a:buChar char="•"/>
            </a:pPr>
            <a:r>
              <a:rPr lang="en-US" sz="2800" dirty="0"/>
              <a:t>Examples in document help, but addition structure to organize them would be useful.</a:t>
            </a:r>
          </a:p>
        </p:txBody>
      </p:sp>
      <p:sp>
        <p:nvSpPr>
          <p:cNvPr id="6" name="TextBox 5"/>
          <p:cNvSpPr txBox="1"/>
          <p:nvPr/>
        </p:nvSpPr>
        <p:spPr>
          <a:xfrm>
            <a:off x="8640538" y="5038165"/>
            <a:ext cx="2452851" cy="954107"/>
          </a:xfrm>
          <a:prstGeom prst="rect">
            <a:avLst/>
          </a:prstGeom>
          <a:solidFill>
            <a:schemeClr val="bg1"/>
          </a:solidFill>
          <a:ln w="69850">
            <a:solidFill>
              <a:srgbClr val="FF0000"/>
            </a:solidFill>
          </a:ln>
        </p:spPr>
        <p:txBody>
          <a:bodyPr wrap="none" rtlCol="0">
            <a:spAutoFit/>
          </a:bodyPr>
          <a:lstStyle/>
          <a:p>
            <a:pPr algn="ctr"/>
            <a:r>
              <a:rPr lang="en-US" sz="2800" b="1" dirty="0"/>
              <a:t>Context of Use </a:t>
            </a:r>
          </a:p>
          <a:p>
            <a:pPr algn="ctr"/>
            <a:r>
              <a:rPr lang="en-US" sz="2800" b="1" dirty="0"/>
              <a:t>Report</a:t>
            </a:r>
          </a:p>
        </p:txBody>
      </p:sp>
      <p:pic>
        <p:nvPicPr>
          <p:cNvPr id="4098" name="Picture 2" descr="roblem-solutio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7129" y="4736002"/>
            <a:ext cx="2545977" cy="19264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37130" y="6673334"/>
            <a:ext cx="2802370" cy="184666"/>
          </a:xfrm>
          <a:prstGeom prst="rect">
            <a:avLst/>
          </a:prstGeom>
          <a:noFill/>
        </p:spPr>
        <p:txBody>
          <a:bodyPr wrap="none" rtlCol="0">
            <a:spAutoFit/>
          </a:bodyPr>
          <a:lstStyle/>
          <a:p>
            <a:r>
              <a:rPr lang="en-US" sz="600" dirty="0"/>
              <a:t>http://</a:t>
            </a:r>
            <a:r>
              <a:rPr lang="en-US" sz="600" dirty="0" err="1"/>
              <a:t>carneyco.com</a:t>
            </a:r>
            <a:r>
              <a:rPr lang="en-US" sz="600" dirty="0"/>
              <a:t>/</a:t>
            </a:r>
            <a:r>
              <a:rPr lang="en-US" sz="600" dirty="0" err="1"/>
              <a:t>wp</a:t>
            </a:r>
            <a:r>
              <a:rPr lang="en-US" sz="600" dirty="0"/>
              <a:t>-content/uploads/2015/10/problem-solution2-300x227.jpg</a:t>
            </a:r>
          </a:p>
        </p:txBody>
      </p:sp>
    </p:spTree>
    <p:extLst>
      <p:ext uri="{BB962C8B-B14F-4D97-AF65-F5344CB8AC3E}">
        <p14:creationId xmlns:p14="http://schemas.microsoft.com/office/powerpoint/2010/main" val="20003515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31106" y="761959"/>
            <a:ext cx="11338582" cy="0"/>
          </a:xfrm>
          <a:prstGeom prst="line">
            <a:avLst/>
          </a:prstGeom>
          <a:ln w="98425">
            <a:solidFill>
              <a:srgbClr val="00B05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stretch>
            <a:fillRect/>
          </a:stretch>
        </p:blipFill>
        <p:spPr>
          <a:xfrm>
            <a:off x="107578" y="1452283"/>
            <a:ext cx="11994777" cy="5387788"/>
          </a:xfrm>
          <a:prstGeom prst="rect">
            <a:avLst/>
          </a:prstGeom>
        </p:spPr>
      </p:pic>
      <p:sp>
        <p:nvSpPr>
          <p:cNvPr id="5" name="TextBox 4"/>
          <p:cNvSpPr txBox="1"/>
          <p:nvPr/>
        </p:nvSpPr>
        <p:spPr>
          <a:xfrm>
            <a:off x="2850776" y="896471"/>
            <a:ext cx="6693243" cy="523220"/>
          </a:xfrm>
          <a:prstGeom prst="rect">
            <a:avLst/>
          </a:prstGeom>
          <a:noFill/>
        </p:spPr>
        <p:txBody>
          <a:bodyPr wrap="none" rtlCol="0">
            <a:spAutoFit/>
          </a:bodyPr>
          <a:lstStyle/>
          <a:p>
            <a:r>
              <a:rPr lang="en-US" sz="2800" dirty="0"/>
              <a:t>Example 1.1.1 – User types </a:t>
            </a:r>
            <a:r>
              <a:rPr lang="en-US" sz="2800"/>
              <a:t>being considered</a:t>
            </a:r>
          </a:p>
        </p:txBody>
      </p:sp>
      <p:pic>
        <p:nvPicPr>
          <p:cNvPr id="6" name="Picture 5"/>
          <p:cNvPicPr>
            <a:picLocks noChangeAspect="1"/>
          </p:cNvPicPr>
          <p:nvPr/>
        </p:nvPicPr>
        <p:blipFill>
          <a:blip r:embed="rId3"/>
          <a:stretch>
            <a:fillRect/>
          </a:stretch>
        </p:blipFill>
        <p:spPr>
          <a:xfrm>
            <a:off x="10713570" y="699246"/>
            <a:ext cx="1349935" cy="1107141"/>
          </a:xfrm>
          <a:prstGeom prst="rect">
            <a:avLst/>
          </a:prstGeom>
        </p:spPr>
      </p:pic>
      <p:sp>
        <p:nvSpPr>
          <p:cNvPr id="7" name="TextBox 6"/>
          <p:cNvSpPr txBox="1"/>
          <p:nvPr/>
        </p:nvSpPr>
        <p:spPr>
          <a:xfrm>
            <a:off x="9995565" y="6673334"/>
            <a:ext cx="2196435" cy="184666"/>
          </a:xfrm>
          <a:prstGeom prst="rect">
            <a:avLst/>
          </a:prstGeom>
          <a:noFill/>
        </p:spPr>
        <p:txBody>
          <a:bodyPr wrap="none" rtlCol="0">
            <a:spAutoFit/>
          </a:bodyPr>
          <a:lstStyle/>
          <a:p>
            <a:r>
              <a:rPr lang="en-US" sz="600" dirty="0"/>
              <a:t>https://s3.amazonaws.com/</a:t>
            </a:r>
            <a:r>
              <a:rPr lang="en-US" sz="600" dirty="0" err="1"/>
              <a:t>checkli.com</a:t>
            </a:r>
            <a:r>
              <a:rPr lang="en-US" sz="600" dirty="0"/>
              <a:t>/avatars/blue-</a:t>
            </a:r>
            <a:r>
              <a:rPr lang="en-US" sz="600" dirty="0" err="1"/>
              <a:t>check.png</a:t>
            </a:r>
            <a:endParaRPr lang="en-US" sz="600" dirty="0"/>
          </a:p>
        </p:txBody>
      </p:sp>
      <p:sp>
        <p:nvSpPr>
          <p:cNvPr id="8" name="TextBox 7"/>
          <p:cNvSpPr txBox="1"/>
          <p:nvPr/>
        </p:nvSpPr>
        <p:spPr>
          <a:xfrm>
            <a:off x="0" y="0"/>
            <a:ext cx="2452851" cy="954107"/>
          </a:xfrm>
          <a:prstGeom prst="rect">
            <a:avLst/>
          </a:prstGeom>
          <a:solidFill>
            <a:schemeClr val="bg1"/>
          </a:solidFill>
          <a:ln w="69850">
            <a:solidFill>
              <a:srgbClr val="FF0000"/>
            </a:solidFill>
          </a:ln>
        </p:spPr>
        <p:txBody>
          <a:bodyPr wrap="none" rtlCol="0">
            <a:spAutoFit/>
          </a:bodyPr>
          <a:lstStyle/>
          <a:p>
            <a:pPr algn="ctr"/>
            <a:r>
              <a:rPr lang="en-US" sz="2800" b="1" dirty="0"/>
              <a:t>Context of Use </a:t>
            </a:r>
          </a:p>
          <a:p>
            <a:pPr algn="ctr"/>
            <a:r>
              <a:rPr lang="en-US" sz="2800" b="1" dirty="0"/>
              <a:t>Report</a:t>
            </a:r>
          </a:p>
        </p:txBody>
      </p:sp>
      <p:sp>
        <p:nvSpPr>
          <p:cNvPr id="2" name="TextBox 1"/>
          <p:cNvSpPr txBox="1"/>
          <p:nvPr/>
        </p:nvSpPr>
        <p:spPr>
          <a:xfrm>
            <a:off x="2599765" y="53788"/>
            <a:ext cx="8420767" cy="553998"/>
          </a:xfrm>
          <a:prstGeom prst="rect">
            <a:avLst/>
          </a:prstGeom>
          <a:noFill/>
        </p:spPr>
        <p:txBody>
          <a:bodyPr wrap="none" rtlCol="0">
            <a:spAutoFit/>
          </a:bodyPr>
          <a:lstStyle/>
          <a:p>
            <a:r>
              <a:rPr lang="en-US" sz="3000" b="1"/>
              <a:t>The Context </a:t>
            </a:r>
            <a:r>
              <a:rPr lang="en-US" sz="3000" b="1" dirty="0"/>
              <a:t>of Use checklist in the Annex is helpful.</a:t>
            </a:r>
          </a:p>
        </p:txBody>
      </p:sp>
    </p:spTree>
    <p:extLst>
      <p:ext uri="{BB962C8B-B14F-4D97-AF65-F5344CB8AC3E}">
        <p14:creationId xmlns:p14="http://schemas.microsoft.com/office/powerpoint/2010/main" val="17062642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8179" y="549835"/>
            <a:ext cx="6464300" cy="1168400"/>
          </a:xfrm>
          <a:prstGeom prst="rect">
            <a:avLst/>
          </a:prstGeom>
        </p:spPr>
      </p:pic>
      <p:pic>
        <p:nvPicPr>
          <p:cNvPr id="3" name="Picture 2"/>
          <p:cNvPicPr>
            <a:picLocks noChangeAspect="1"/>
          </p:cNvPicPr>
          <p:nvPr/>
        </p:nvPicPr>
        <p:blipFill>
          <a:blip r:embed="rId3"/>
          <a:stretch>
            <a:fillRect/>
          </a:stretch>
        </p:blipFill>
        <p:spPr>
          <a:xfrm>
            <a:off x="655917" y="1972235"/>
            <a:ext cx="7387884" cy="2259105"/>
          </a:xfrm>
          <a:prstGeom prst="rect">
            <a:avLst/>
          </a:prstGeom>
        </p:spPr>
      </p:pic>
      <p:sp>
        <p:nvSpPr>
          <p:cNvPr id="4" name="TextBox 3"/>
          <p:cNvSpPr txBox="1"/>
          <p:nvPr/>
        </p:nvSpPr>
        <p:spPr>
          <a:xfrm>
            <a:off x="9359153" y="2187388"/>
            <a:ext cx="2303964" cy="1477328"/>
          </a:xfrm>
          <a:prstGeom prst="rect">
            <a:avLst/>
          </a:prstGeom>
          <a:noFill/>
        </p:spPr>
        <p:txBody>
          <a:bodyPr wrap="none" rtlCol="0">
            <a:spAutoFit/>
          </a:bodyPr>
          <a:lstStyle/>
          <a:p>
            <a:r>
              <a:rPr lang="en-US" sz="3000" dirty="0"/>
              <a:t>2013</a:t>
            </a:r>
          </a:p>
          <a:p>
            <a:r>
              <a:rPr lang="en-US" sz="3000" dirty="0"/>
              <a:t>32 pages</a:t>
            </a:r>
          </a:p>
          <a:p>
            <a:r>
              <a:rPr lang="en-US" sz="3000" dirty="0"/>
              <a:t>16 references</a:t>
            </a:r>
          </a:p>
        </p:txBody>
      </p:sp>
      <p:sp>
        <p:nvSpPr>
          <p:cNvPr id="6" name="TextBox 5"/>
          <p:cNvSpPr txBox="1"/>
          <p:nvPr/>
        </p:nvSpPr>
        <p:spPr>
          <a:xfrm>
            <a:off x="9456302" y="627531"/>
            <a:ext cx="1968809" cy="954107"/>
          </a:xfrm>
          <a:prstGeom prst="rect">
            <a:avLst/>
          </a:prstGeom>
          <a:solidFill>
            <a:schemeClr val="bg1"/>
          </a:solidFill>
          <a:ln w="69850">
            <a:solidFill>
              <a:srgbClr val="FF0000"/>
            </a:solidFill>
          </a:ln>
        </p:spPr>
        <p:txBody>
          <a:bodyPr wrap="none" rtlCol="0">
            <a:spAutoFit/>
          </a:bodyPr>
          <a:lstStyle/>
          <a:p>
            <a:pPr algn="ctr"/>
            <a:r>
              <a:rPr lang="en-US" sz="2800" b="1"/>
              <a:t>User Needs </a:t>
            </a:r>
            <a:endParaRPr lang="en-US" sz="2800" b="1" dirty="0"/>
          </a:p>
          <a:p>
            <a:pPr algn="ctr"/>
            <a:r>
              <a:rPr lang="en-US" sz="2800" b="1" dirty="0"/>
              <a:t>Report</a:t>
            </a:r>
          </a:p>
        </p:txBody>
      </p:sp>
      <p:sp>
        <p:nvSpPr>
          <p:cNvPr id="7" name="TextBox 6"/>
          <p:cNvSpPr txBox="1"/>
          <p:nvPr/>
        </p:nvSpPr>
        <p:spPr>
          <a:xfrm>
            <a:off x="681316" y="4840942"/>
            <a:ext cx="11026589" cy="1815882"/>
          </a:xfrm>
          <a:prstGeom prst="rect">
            <a:avLst/>
          </a:prstGeom>
          <a:noFill/>
        </p:spPr>
        <p:txBody>
          <a:bodyPr wrap="square" rtlCol="0">
            <a:spAutoFit/>
          </a:bodyPr>
          <a:lstStyle/>
          <a:p>
            <a:r>
              <a:rPr lang="en-US" sz="2800" dirty="0"/>
              <a:t>User need (definition 4.19)</a:t>
            </a:r>
          </a:p>
          <a:p>
            <a:r>
              <a:rPr lang="en-US" sz="2800" i="1" dirty="0"/>
              <a:t>Prerequisite identified as necessary for a user, or a set of users, to achieve an intended outcome, implied, or stated within a specific context of use</a:t>
            </a:r>
          </a:p>
          <a:p>
            <a:r>
              <a:rPr lang="en-US" sz="2800" dirty="0"/>
              <a:t>   -&gt; to coordinate team, develop requirements, audit trail</a:t>
            </a:r>
          </a:p>
        </p:txBody>
      </p:sp>
    </p:spTree>
    <p:extLst>
      <p:ext uri="{BB962C8B-B14F-4D97-AF65-F5344CB8AC3E}">
        <p14:creationId xmlns:p14="http://schemas.microsoft.com/office/powerpoint/2010/main" val="481611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1238" y="131742"/>
            <a:ext cx="10236585" cy="507831"/>
          </a:xfrm>
          <a:prstGeom prst="rect">
            <a:avLst/>
          </a:prstGeom>
          <a:noFill/>
        </p:spPr>
        <p:txBody>
          <a:bodyPr wrap="none" rtlCol="0">
            <a:spAutoFit/>
          </a:bodyPr>
          <a:lstStyle/>
          <a:p>
            <a:r>
              <a:rPr lang="en-US" sz="2700" b="1" dirty="0"/>
              <a:t>There are currently &gt;30 parts to ISO 9241, a number that is increasing.</a:t>
            </a:r>
          </a:p>
        </p:txBody>
      </p:sp>
      <p:cxnSp>
        <p:nvCxnSpPr>
          <p:cNvPr id="3" name="Straight Connector 2"/>
          <p:cNvCxnSpPr/>
          <p:nvPr/>
        </p:nvCxnSpPr>
        <p:spPr>
          <a:xfrm>
            <a:off x="655747" y="809536"/>
            <a:ext cx="11053763" cy="0"/>
          </a:xfrm>
          <a:prstGeom prst="line">
            <a:avLst/>
          </a:prstGeom>
          <a:ln w="101600">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1444487" y="1179444"/>
            <a:ext cx="9242530" cy="5316840"/>
          </a:xfrm>
          <a:prstGeom prst="rect">
            <a:avLst/>
          </a:prstGeom>
          <a:noFill/>
        </p:spPr>
        <p:txBody>
          <a:bodyPr wrap="none" rtlCol="0">
            <a:spAutoFit/>
          </a:bodyPr>
          <a:lstStyle/>
          <a:p>
            <a:pPr>
              <a:spcAft>
                <a:spcPts val="300"/>
              </a:spcAft>
            </a:pPr>
            <a:r>
              <a:rPr lang="en-US" sz="2600" dirty="0"/>
              <a:t>Part 100: Introduction to standards related to software ergonomics</a:t>
            </a:r>
          </a:p>
          <a:p>
            <a:pPr>
              <a:spcAft>
                <a:spcPts val="300"/>
              </a:spcAft>
            </a:pPr>
            <a:r>
              <a:rPr lang="en-US" sz="2600" dirty="0"/>
              <a:t>Part 110: Dialogue principles</a:t>
            </a:r>
          </a:p>
          <a:p>
            <a:pPr>
              <a:spcAft>
                <a:spcPts val="300"/>
              </a:spcAft>
            </a:pPr>
            <a:r>
              <a:rPr lang="en-US" sz="2600" dirty="0"/>
              <a:t>Part 112: Principles for the presentation of information</a:t>
            </a:r>
          </a:p>
          <a:p>
            <a:pPr>
              <a:spcAft>
                <a:spcPts val="300"/>
              </a:spcAft>
            </a:pPr>
            <a:r>
              <a:rPr lang="en-US" sz="2600" dirty="0"/>
              <a:t>Part 125: Guidance on visual presentation of information</a:t>
            </a:r>
          </a:p>
          <a:p>
            <a:pPr>
              <a:spcAft>
                <a:spcPts val="300"/>
              </a:spcAft>
            </a:pPr>
            <a:r>
              <a:rPr lang="en-US" sz="2600" dirty="0"/>
              <a:t>Part 129: Guidance on software individualization</a:t>
            </a:r>
          </a:p>
          <a:p>
            <a:pPr>
              <a:spcAft>
                <a:spcPts val="300"/>
              </a:spcAft>
            </a:pPr>
            <a:r>
              <a:rPr lang="en-US" sz="2600" dirty="0"/>
              <a:t>Part 143: Forms</a:t>
            </a:r>
          </a:p>
          <a:p>
            <a:pPr>
              <a:spcAft>
                <a:spcPts val="300"/>
              </a:spcAft>
            </a:pPr>
            <a:r>
              <a:rPr lang="en-US" sz="2600" dirty="0"/>
              <a:t>Part 151: Guidance on World Wide Web user interfaces</a:t>
            </a:r>
          </a:p>
          <a:p>
            <a:pPr>
              <a:spcAft>
                <a:spcPts val="300"/>
              </a:spcAft>
            </a:pPr>
            <a:r>
              <a:rPr lang="en-US" sz="2600" dirty="0"/>
              <a:t>Part 154: Interactive voice response (IVR) applications</a:t>
            </a:r>
          </a:p>
          <a:p>
            <a:pPr>
              <a:spcAft>
                <a:spcPts val="300"/>
              </a:spcAft>
            </a:pPr>
            <a:r>
              <a:rPr lang="en-US" sz="2600" dirty="0"/>
              <a:t>Part 161: Guidance on visual user interface elements</a:t>
            </a:r>
          </a:p>
          <a:p>
            <a:pPr>
              <a:spcAft>
                <a:spcPts val="300"/>
              </a:spcAft>
            </a:pPr>
            <a:r>
              <a:rPr lang="en-US" sz="2600" dirty="0"/>
              <a:t>Part 171: Guidance on software accessibility</a:t>
            </a:r>
          </a:p>
          <a:p>
            <a:pPr>
              <a:spcAft>
                <a:spcPts val="300"/>
              </a:spcAft>
            </a:pPr>
            <a:endParaRPr lang="en-US" sz="2600" dirty="0"/>
          </a:p>
          <a:p>
            <a:pPr>
              <a:spcAft>
                <a:spcPts val="300"/>
              </a:spcAft>
            </a:pPr>
            <a:r>
              <a:rPr lang="en-US" sz="2600" dirty="0"/>
              <a:t>Part 210: Human-</a:t>
            </a:r>
            <a:r>
              <a:rPr lang="en-US" sz="2600" dirty="0" err="1"/>
              <a:t>centred</a:t>
            </a:r>
            <a:r>
              <a:rPr lang="en-US" sz="2600" dirty="0"/>
              <a:t> design for interactive systems</a:t>
            </a:r>
          </a:p>
        </p:txBody>
      </p:sp>
    </p:spTree>
    <p:extLst>
      <p:ext uri="{BB962C8B-B14F-4D97-AF65-F5344CB8AC3E}">
        <p14:creationId xmlns:p14="http://schemas.microsoft.com/office/powerpoint/2010/main" val="2333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11" end="11"/>
                                            </p:txEl>
                                          </p:spTgt>
                                        </p:tgtEl>
                                        <p:attrNameLst>
                                          <p:attrName>style.visibility</p:attrName>
                                        </p:attrNameLst>
                                      </p:cBhvr>
                                      <p:to>
                                        <p:strVal val="visible"/>
                                      </p:to>
                                    </p:set>
                                    <p:anim calcmode="lin" valueType="num">
                                      <p:cBhvr additive="base">
                                        <p:cTn id="49"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599" y="117693"/>
            <a:ext cx="10382073" cy="6740307"/>
          </a:xfrm>
          <a:prstGeom prst="rect">
            <a:avLst/>
          </a:prstGeom>
          <a:noFill/>
        </p:spPr>
        <p:txBody>
          <a:bodyPr wrap="none" rtlCol="0">
            <a:spAutoFit/>
          </a:bodyPr>
          <a:lstStyle/>
          <a:p>
            <a:pPr marL="342900" indent="-342900">
              <a:buAutoNum type="arabicPlain" startAt="4"/>
            </a:pPr>
            <a:r>
              <a:rPr lang="en-US" sz="2400" dirty="0"/>
              <a:t>Terms and definitions</a:t>
            </a:r>
          </a:p>
          <a:p>
            <a:pPr marL="342900" indent="-342900">
              <a:buAutoNum type="arabicPlain" startAt="4"/>
            </a:pPr>
            <a:r>
              <a:rPr lang="en-US" sz="2400" dirty="0"/>
              <a:t>Purposes of a User Needs Report</a:t>
            </a:r>
            <a:br>
              <a:rPr lang="en-US" sz="2400" dirty="0"/>
            </a:br>
            <a:r>
              <a:rPr lang="en-US" sz="2400" dirty="0"/>
              <a:t>5.1 General</a:t>
            </a:r>
            <a:br>
              <a:rPr lang="en-US" sz="2400" dirty="0"/>
            </a:br>
            <a:r>
              <a:rPr lang="en-US" sz="2400" dirty="0"/>
              <a:t>5.2 User Needs Reports for existing products, services, and systems</a:t>
            </a:r>
            <a:br>
              <a:rPr lang="en-US" sz="2400" dirty="0"/>
            </a:br>
            <a:r>
              <a:rPr lang="en-US" sz="2400" dirty="0"/>
              <a:t>5.3 User Needs Reports for new products, services, and systems</a:t>
            </a:r>
            <a:br>
              <a:rPr lang="en-US" sz="2400" dirty="0"/>
            </a:br>
            <a:r>
              <a:rPr lang="en-US" sz="2400" dirty="0"/>
              <a:t>5.4 User Needs Reports for verifying, changing, and elaborating context of use</a:t>
            </a:r>
            <a:br>
              <a:rPr lang="en-US" sz="2400" dirty="0"/>
            </a:br>
            <a:r>
              <a:rPr lang="en-US" sz="2400" dirty="0"/>
              <a:t>5.5 Relationship to other CIF information items</a:t>
            </a:r>
          </a:p>
          <a:p>
            <a:pPr marL="342900" indent="-342900">
              <a:buAutoNum type="arabicPlain" startAt="4"/>
            </a:pPr>
            <a:r>
              <a:rPr lang="en-US" sz="2400" dirty="0"/>
              <a:t>Content of a User Needs Report</a:t>
            </a:r>
            <a:br>
              <a:rPr lang="en-US" sz="2400" dirty="0"/>
            </a:br>
            <a:r>
              <a:rPr lang="en-US" sz="2400" dirty="0"/>
              <a:t>6.1 Content elements</a:t>
            </a:r>
            <a:br>
              <a:rPr lang="en-US" sz="2400" dirty="0"/>
            </a:br>
            <a:r>
              <a:rPr lang="en-US" sz="2400" dirty="0"/>
              <a:t>6.2 Initial indicators of the needs for a system/product/service or improvement</a:t>
            </a:r>
            <a:br>
              <a:rPr lang="en-US" sz="2400" dirty="0"/>
            </a:br>
            <a:r>
              <a:rPr lang="en-US" sz="2400" dirty="0"/>
              <a:t>6.3 User responsibilities and goals</a:t>
            </a:r>
            <a:br>
              <a:rPr lang="en-US" sz="2400" dirty="0"/>
            </a:br>
            <a:r>
              <a:rPr lang="en-US" sz="2400" dirty="0"/>
              <a:t>6.4 Source data on which user needs are based</a:t>
            </a:r>
            <a:br>
              <a:rPr lang="en-US" sz="2400" dirty="0"/>
            </a:br>
            <a:r>
              <a:rPr lang="en-US" sz="2400" dirty="0"/>
              <a:t>6.5 Consolidated user needs</a:t>
            </a:r>
            <a:br>
              <a:rPr lang="en-US" sz="2400" dirty="0"/>
            </a:br>
            <a:r>
              <a:rPr lang="en-US" sz="2400" dirty="0"/>
              <a:t>6.6 Recommendations (if appropriate)</a:t>
            </a:r>
            <a:br>
              <a:rPr lang="en-US" sz="2400" dirty="0"/>
            </a:br>
            <a:r>
              <a:rPr lang="en-US" sz="2400" dirty="0"/>
              <a:t>6.7 Data collection methods/procedures</a:t>
            </a:r>
            <a:br>
              <a:rPr lang="en-US" sz="2400" dirty="0"/>
            </a:br>
            <a:r>
              <a:rPr lang="en-US" sz="2400" dirty="0"/>
              <a:t>6.8 Supporting information</a:t>
            </a:r>
          </a:p>
          <a:p>
            <a:r>
              <a:rPr lang="en-US" sz="2400" dirty="0"/>
              <a:t>Annex A Users of User Needs Report</a:t>
            </a:r>
          </a:p>
          <a:p>
            <a:r>
              <a:rPr lang="en-US" sz="2400" dirty="0"/>
              <a:t>Annex B User Needs Report Format</a:t>
            </a:r>
          </a:p>
        </p:txBody>
      </p:sp>
      <p:sp>
        <p:nvSpPr>
          <p:cNvPr id="5" name="TextBox 4"/>
          <p:cNvSpPr txBox="1"/>
          <p:nvPr/>
        </p:nvSpPr>
        <p:spPr>
          <a:xfrm>
            <a:off x="9725243" y="268943"/>
            <a:ext cx="1968809" cy="954107"/>
          </a:xfrm>
          <a:prstGeom prst="rect">
            <a:avLst/>
          </a:prstGeom>
          <a:solidFill>
            <a:schemeClr val="bg1"/>
          </a:solidFill>
          <a:ln w="69850">
            <a:solidFill>
              <a:srgbClr val="FF0000"/>
            </a:solidFill>
          </a:ln>
        </p:spPr>
        <p:txBody>
          <a:bodyPr wrap="none" rtlCol="0">
            <a:spAutoFit/>
          </a:bodyPr>
          <a:lstStyle/>
          <a:p>
            <a:pPr algn="ctr"/>
            <a:r>
              <a:rPr lang="en-US" sz="2800" b="1"/>
              <a:t>User Needs </a:t>
            </a:r>
            <a:endParaRPr lang="en-US" sz="2800" b="1" dirty="0"/>
          </a:p>
          <a:p>
            <a:pPr algn="ctr"/>
            <a:r>
              <a:rPr lang="en-US" sz="2800" b="1" dirty="0"/>
              <a:t>Report</a:t>
            </a:r>
          </a:p>
        </p:txBody>
      </p:sp>
      <p:pic>
        <p:nvPicPr>
          <p:cNvPr id="4" name="Picture 3"/>
          <p:cNvPicPr>
            <a:picLocks noChangeAspect="1"/>
          </p:cNvPicPr>
          <p:nvPr/>
        </p:nvPicPr>
        <p:blipFill>
          <a:blip r:embed="rId2"/>
          <a:stretch>
            <a:fillRect/>
          </a:stretch>
        </p:blipFill>
        <p:spPr>
          <a:xfrm>
            <a:off x="7962171" y="3890682"/>
            <a:ext cx="3996746" cy="2635624"/>
          </a:xfrm>
          <a:prstGeom prst="rect">
            <a:avLst/>
          </a:prstGeom>
        </p:spPr>
      </p:pic>
      <p:sp>
        <p:nvSpPr>
          <p:cNvPr id="6" name="TextBox 5"/>
          <p:cNvSpPr txBox="1"/>
          <p:nvPr/>
        </p:nvSpPr>
        <p:spPr>
          <a:xfrm>
            <a:off x="7653578" y="6615951"/>
            <a:ext cx="4538422" cy="184666"/>
          </a:xfrm>
          <a:prstGeom prst="rect">
            <a:avLst/>
          </a:prstGeom>
          <a:noFill/>
        </p:spPr>
        <p:txBody>
          <a:bodyPr wrap="none" rtlCol="0">
            <a:spAutoFit/>
          </a:bodyPr>
          <a:lstStyle/>
          <a:p>
            <a:r>
              <a:rPr lang="en-US" sz="600" dirty="0"/>
              <a:t>https://</a:t>
            </a:r>
            <a:r>
              <a:rPr lang="en-US" sz="600" dirty="0" err="1"/>
              <a:t>upload.wikimedia.org</a:t>
            </a:r>
            <a:r>
              <a:rPr lang="en-US" sz="600" dirty="0"/>
              <a:t>/</a:t>
            </a:r>
            <a:r>
              <a:rPr lang="en-US" sz="600" dirty="0" err="1"/>
              <a:t>wikipedia</a:t>
            </a:r>
            <a:r>
              <a:rPr lang="en-US" sz="600" dirty="0"/>
              <a:t>/commons/thumb/3/33/</a:t>
            </a:r>
            <a:r>
              <a:rPr lang="en-US" sz="600" dirty="0" err="1"/>
              <a:t>MaslowsHierarchyOfNeeds.svg</a:t>
            </a:r>
            <a:r>
              <a:rPr lang="en-US" sz="600" dirty="0"/>
              <a:t>/450px-MaslowsHierarchyOfNeeds.svg.png</a:t>
            </a:r>
          </a:p>
        </p:txBody>
      </p:sp>
    </p:spTree>
    <p:extLst>
      <p:ext uri="{BB962C8B-B14F-4D97-AF65-F5344CB8AC3E}">
        <p14:creationId xmlns:p14="http://schemas.microsoft.com/office/powerpoint/2010/main" val="5761275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10869" y="179293"/>
            <a:ext cx="9137823" cy="646331"/>
          </a:xfrm>
          <a:prstGeom prst="rect">
            <a:avLst/>
          </a:prstGeom>
          <a:noFill/>
        </p:spPr>
        <p:txBody>
          <a:bodyPr wrap="none" rtlCol="0">
            <a:spAutoFit/>
          </a:bodyPr>
          <a:lstStyle/>
          <a:p>
            <a:r>
              <a:rPr lang="en-US" sz="3600" b="1" dirty="0">
                <a:latin typeface="Calibri" charset="0"/>
                <a:ea typeface="Calibri" charset="0"/>
                <a:cs typeface="Calibri" charset="0"/>
              </a:rPr>
              <a:t>Each user needs statement needs to include </a:t>
            </a:r>
            <a:r>
              <a:rPr lang="mr-IN" sz="3600" b="1" dirty="0">
                <a:latin typeface="Calibri" charset="0"/>
                <a:ea typeface="Calibri" charset="0"/>
                <a:cs typeface="Calibri" charset="0"/>
              </a:rPr>
              <a:t>…</a:t>
            </a:r>
            <a:r>
              <a:rPr lang="en-US" sz="3600" b="1" dirty="0">
                <a:latin typeface="Calibri" charset="0"/>
                <a:ea typeface="Calibri" charset="0"/>
                <a:cs typeface="Calibri" charset="0"/>
              </a:rPr>
              <a:t>.</a:t>
            </a:r>
          </a:p>
        </p:txBody>
      </p:sp>
      <p:sp>
        <p:nvSpPr>
          <p:cNvPr id="7" name="TextBox 6"/>
          <p:cNvSpPr txBox="1"/>
          <p:nvPr/>
        </p:nvSpPr>
        <p:spPr>
          <a:xfrm>
            <a:off x="1523999" y="1380566"/>
            <a:ext cx="9771530" cy="3539430"/>
          </a:xfrm>
          <a:prstGeom prst="rect">
            <a:avLst/>
          </a:prstGeom>
          <a:noFill/>
        </p:spPr>
        <p:txBody>
          <a:bodyPr wrap="square" rtlCol="0">
            <a:spAutoFit/>
          </a:bodyPr>
          <a:lstStyle/>
          <a:p>
            <a:r>
              <a:rPr lang="en-US" sz="2800" dirty="0"/>
              <a:t>The </a:t>
            </a:r>
            <a:r>
              <a:rPr lang="en-US" sz="2800" b="1" dirty="0"/>
              <a:t>user</a:t>
            </a:r>
            <a:r>
              <a:rPr lang="en-US" sz="2800" dirty="0"/>
              <a:t> or set of users to which it applies</a:t>
            </a:r>
          </a:p>
          <a:p>
            <a:r>
              <a:rPr lang="en-US" sz="2800" dirty="0"/>
              <a:t>The intended </a:t>
            </a:r>
            <a:r>
              <a:rPr lang="en-US" sz="2800" b="1" dirty="0"/>
              <a:t>outcome</a:t>
            </a:r>
          </a:p>
          <a:p>
            <a:r>
              <a:rPr lang="en-US" sz="2800" dirty="0"/>
              <a:t>What is </a:t>
            </a:r>
            <a:r>
              <a:rPr lang="en-US" sz="2800" b="1" dirty="0"/>
              <a:t>needed </a:t>
            </a:r>
            <a:r>
              <a:rPr lang="en-US" sz="2800" dirty="0"/>
              <a:t>to achieve the intended outcome</a:t>
            </a:r>
          </a:p>
          <a:p>
            <a:r>
              <a:rPr lang="en-US" sz="2800" dirty="0"/>
              <a:t>The </a:t>
            </a:r>
            <a:r>
              <a:rPr lang="en-US" sz="2800" b="1" dirty="0"/>
              <a:t>context of use </a:t>
            </a:r>
            <a:r>
              <a:rPr lang="en-US" sz="2800" dirty="0"/>
              <a:t>to which it applies</a:t>
            </a:r>
          </a:p>
          <a:p>
            <a:endParaRPr lang="en-US" sz="2800" dirty="0"/>
          </a:p>
          <a:p>
            <a:r>
              <a:rPr lang="en-US" sz="2800" dirty="0"/>
              <a:t>Example:   An employee (user) needs to know how to obtain an access coded (need) to log onto their work computer (intended outcome) using the tax software (context of use)</a:t>
            </a:r>
          </a:p>
        </p:txBody>
      </p:sp>
      <p:sp>
        <p:nvSpPr>
          <p:cNvPr id="8" name="TextBox 7"/>
          <p:cNvSpPr txBox="1"/>
          <p:nvPr/>
        </p:nvSpPr>
        <p:spPr>
          <a:xfrm>
            <a:off x="1524001" y="5683624"/>
            <a:ext cx="9807388" cy="830997"/>
          </a:xfrm>
          <a:prstGeom prst="rect">
            <a:avLst/>
          </a:prstGeom>
          <a:noFill/>
        </p:spPr>
        <p:txBody>
          <a:bodyPr wrap="square" rtlCol="0">
            <a:spAutoFit/>
          </a:bodyPr>
          <a:lstStyle/>
          <a:p>
            <a:r>
              <a:rPr lang="en-US" sz="2400" dirty="0"/>
              <a:t>This document is can be more difficult to apply </a:t>
            </a:r>
          </a:p>
          <a:p>
            <a:r>
              <a:rPr lang="en-US" sz="2400" dirty="0"/>
              <a:t>because there is less detail provided in some sections.</a:t>
            </a:r>
          </a:p>
        </p:txBody>
      </p:sp>
      <p:cxnSp>
        <p:nvCxnSpPr>
          <p:cNvPr id="9" name="Straight Connector 8"/>
          <p:cNvCxnSpPr/>
          <p:nvPr/>
        </p:nvCxnSpPr>
        <p:spPr>
          <a:xfrm>
            <a:off x="546259" y="1030900"/>
            <a:ext cx="11338582" cy="0"/>
          </a:xfrm>
          <a:prstGeom prst="line">
            <a:avLst/>
          </a:prstGeom>
          <a:ln w="98425">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904537" y="1272990"/>
            <a:ext cx="1968809" cy="954107"/>
          </a:xfrm>
          <a:prstGeom prst="rect">
            <a:avLst/>
          </a:prstGeom>
          <a:solidFill>
            <a:schemeClr val="bg1"/>
          </a:solidFill>
          <a:ln w="69850">
            <a:solidFill>
              <a:srgbClr val="FF0000"/>
            </a:solidFill>
          </a:ln>
        </p:spPr>
        <p:txBody>
          <a:bodyPr wrap="none" rtlCol="0">
            <a:spAutoFit/>
          </a:bodyPr>
          <a:lstStyle/>
          <a:p>
            <a:pPr algn="ctr"/>
            <a:r>
              <a:rPr lang="en-US" sz="2800" b="1"/>
              <a:t>User Needs </a:t>
            </a:r>
            <a:endParaRPr lang="en-US" sz="2800" b="1" dirty="0"/>
          </a:p>
          <a:p>
            <a:pPr algn="ctr"/>
            <a:r>
              <a:rPr lang="en-US" sz="2800" b="1" dirty="0"/>
              <a:t>Report</a:t>
            </a:r>
          </a:p>
        </p:txBody>
      </p:sp>
      <p:sp>
        <p:nvSpPr>
          <p:cNvPr id="11" name="AutoShape 2" descr="mage result for maslow hierarchy"/>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4" descr="mage result for maslow hierarchy"/>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6" descr="mage result for maslow hierarchy"/>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TextBox 15"/>
          <p:cNvSpPr txBox="1"/>
          <p:nvPr/>
        </p:nvSpPr>
        <p:spPr>
          <a:xfrm>
            <a:off x="7745506" y="663388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297134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31365" y="200212"/>
            <a:ext cx="6453452" cy="1162423"/>
          </a:xfrm>
          <a:prstGeom prst="rect">
            <a:avLst/>
          </a:prstGeom>
        </p:spPr>
      </p:pic>
      <p:sp>
        <p:nvSpPr>
          <p:cNvPr id="7" name="TextBox 6"/>
          <p:cNvSpPr txBox="1"/>
          <p:nvPr/>
        </p:nvSpPr>
        <p:spPr>
          <a:xfrm>
            <a:off x="5905500" y="357099"/>
            <a:ext cx="1828800" cy="1039644"/>
          </a:xfrm>
          <a:prstGeom prst="rect">
            <a:avLst/>
          </a:prstGeom>
          <a:solidFill>
            <a:schemeClr val="bg1"/>
          </a:solidFill>
        </p:spPr>
        <p:txBody>
          <a:bodyPr wrap="square" rtlCol="0">
            <a:spAutoFit/>
          </a:bodyPr>
          <a:lstStyle/>
          <a:p>
            <a:pPr algn="r">
              <a:lnSpc>
                <a:spcPct val="80000"/>
              </a:lnSpc>
            </a:pPr>
            <a:r>
              <a:rPr lang="en-US" sz="3800" b="1" dirty="0"/>
              <a:t>ISO/IEC</a:t>
            </a:r>
          </a:p>
          <a:p>
            <a:pPr algn="r">
              <a:lnSpc>
                <a:spcPct val="80000"/>
              </a:lnSpc>
            </a:pPr>
            <a:r>
              <a:rPr lang="en-US" sz="3800" b="1" dirty="0"/>
              <a:t>26065</a:t>
            </a:r>
          </a:p>
        </p:txBody>
      </p:sp>
      <p:grpSp>
        <p:nvGrpSpPr>
          <p:cNvPr id="10" name="Group 9"/>
          <p:cNvGrpSpPr/>
          <p:nvPr/>
        </p:nvGrpSpPr>
        <p:grpSpPr>
          <a:xfrm>
            <a:off x="1343212" y="1769718"/>
            <a:ext cx="7153088" cy="2274312"/>
            <a:chOff x="1343212" y="1769719"/>
            <a:chExt cx="6832600" cy="1975085"/>
          </a:xfrm>
        </p:grpSpPr>
        <p:pic>
          <p:nvPicPr>
            <p:cNvPr id="4" name="Picture 3"/>
            <p:cNvPicPr>
              <a:picLocks noChangeAspect="1"/>
            </p:cNvPicPr>
            <p:nvPr/>
          </p:nvPicPr>
          <p:blipFill>
            <a:blip r:embed="rId3"/>
            <a:stretch>
              <a:fillRect/>
            </a:stretch>
          </p:blipFill>
          <p:spPr>
            <a:xfrm>
              <a:off x="1343212" y="1769719"/>
              <a:ext cx="6832600" cy="1739900"/>
            </a:xfrm>
            <a:prstGeom prst="rect">
              <a:avLst/>
            </a:prstGeom>
          </p:spPr>
        </p:pic>
        <p:sp>
          <p:nvSpPr>
            <p:cNvPr id="8" name="TextBox 7"/>
            <p:cNvSpPr txBox="1"/>
            <p:nvPr/>
          </p:nvSpPr>
          <p:spPr>
            <a:xfrm>
              <a:off x="1384300" y="2971800"/>
              <a:ext cx="6290769" cy="773004"/>
            </a:xfrm>
            <a:prstGeom prst="rect">
              <a:avLst/>
            </a:prstGeom>
            <a:solidFill>
              <a:schemeClr val="bg1"/>
            </a:solidFill>
          </p:spPr>
          <p:txBody>
            <a:bodyPr wrap="none" rtlCol="0">
              <a:spAutoFit/>
            </a:bodyPr>
            <a:lstStyle/>
            <a:p>
              <a:pPr>
                <a:lnSpc>
                  <a:spcPct val="80000"/>
                </a:lnSpc>
              </a:pPr>
              <a:r>
                <a:rPr lang="en-US" sz="2800" b="1" dirty="0"/>
                <a:t>(</a:t>
              </a:r>
              <a:r>
                <a:rPr lang="en-US" sz="3200" b="1" dirty="0"/>
                <a:t>CIF) for Usability: User requirements </a:t>
              </a:r>
            </a:p>
            <a:p>
              <a:pPr>
                <a:lnSpc>
                  <a:spcPct val="80000"/>
                </a:lnSpc>
              </a:pPr>
              <a:r>
                <a:rPr lang="en-US" sz="3200" b="1" dirty="0"/>
                <a:t>specification</a:t>
              </a:r>
            </a:p>
          </p:txBody>
        </p:sp>
      </p:grpSp>
      <p:sp>
        <p:nvSpPr>
          <p:cNvPr id="9" name="TextBox 8"/>
          <p:cNvSpPr txBox="1"/>
          <p:nvPr/>
        </p:nvSpPr>
        <p:spPr>
          <a:xfrm>
            <a:off x="1587500" y="4648200"/>
            <a:ext cx="4074577" cy="646331"/>
          </a:xfrm>
          <a:prstGeom prst="rect">
            <a:avLst/>
          </a:prstGeom>
          <a:noFill/>
          <a:ln w="50800">
            <a:solidFill>
              <a:srgbClr val="FF0000"/>
            </a:solidFill>
          </a:ln>
        </p:spPr>
        <p:txBody>
          <a:bodyPr wrap="none" rtlCol="0">
            <a:spAutoFit/>
          </a:bodyPr>
          <a:lstStyle/>
          <a:p>
            <a:r>
              <a:rPr lang="en-US" sz="3600" b="1"/>
              <a:t>Under Development</a:t>
            </a:r>
          </a:p>
        </p:txBody>
      </p:sp>
      <p:pic>
        <p:nvPicPr>
          <p:cNvPr id="1028" name="Picture 4" descr="ork In Progress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7900" y="2540000"/>
            <a:ext cx="3473045" cy="28225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928100" y="6299200"/>
            <a:ext cx="2392001" cy="184666"/>
          </a:xfrm>
          <a:prstGeom prst="rect">
            <a:avLst/>
          </a:prstGeom>
          <a:noFill/>
        </p:spPr>
        <p:txBody>
          <a:bodyPr wrap="none" rtlCol="0">
            <a:spAutoFit/>
          </a:bodyPr>
          <a:lstStyle/>
          <a:p>
            <a:r>
              <a:rPr lang="en-US" sz="600" dirty="0"/>
              <a:t>https://</a:t>
            </a:r>
            <a:r>
              <a:rPr lang="en-US" sz="600" dirty="0" err="1"/>
              <a:t>www.clker.com</a:t>
            </a:r>
            <a:r>
              <a:rPr lang="en-US" sz="600" dirty="0"/>
              <a:t>/</a:t>
            </a:r>
            <a:r>
              <a:rPr lang="en-US" sz="600" dirty="0" err="1"/>
              <a:t>cliparts</a:t>
            </a:r>
            <a:r>
              <a:rPr lang="en-US" sz="600" dirty="0"/>
              <a:t>/P/l/C/p/n/c/work-in-progress-</a:t>
            </a:r>
            <a:r>
              <a:rPr lang="en-US" sz="600" dirty="0" err="1"/>
              <a:t>md.png</a:t>
            </a:r>
            <a:endParaRPr lang="en-US" sz="600" dirty="0"/>
          </a:p>
        </p:txBody>
      </p:sp>
      <p:sp>
        <p:nvSpPr>
          <p:cNvPr id="2" name="TextBox 1"/>
          <p:cNvSpPr txBox="1"/>
          <p:nvPr/>
        </p:nvSpPr>
        <p:spPr>
          <a:xfrm>
            <a:off x="9914965" y="896471"/>
            <a:ext cx="1289905" cy="461665"/>
          </a:xfrm>
          <a:prstGeom prst="rect">
            <a:avLst/>
          </a:prstGeom>
          <a:noFill/>
        </p:spPr>
        <p:txBody>
          <a:bodyPr wrap="none" rtlCol="0">
            <a:spAutoFit/>
          </a:bodyPr>
          <a:lstStyle/>
          <a:p>
            <a:r>
              <a:rPr lang="en-US" sz="2400"/>
              <a:t>24 pages</a:t>
            </a:r>
          </a:p>
        </p:txBody>
      </p:sp>
    </p:spTree>
    <p:extLst>
      <p:ext uri="{BB962C8B-B14F-4D97-AF65-F5344CB8AC3E}">
        <p14:creationId xmlns:p14="http://schemas.microsoft.com/office/powerpoint/2010/main" val="18384288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1206" y="366758"/>
            <a:ext cx="6951324" cy="1444113"/>
          </a:xfrm>
          <a:prstGeom prst="rect">
            <a:avLst/>
          </a:prstGeom>
        </p:spPr>
      </p:pic>
      <p:pic>
        <p:nvPicPr>
          <p:cNvPr id="4" name="Picture 3"/>
          <p:cNvPicPr>
            <a:picLocks noChangeAspect="1"/>
          </p:cNvPicPr>
          <p:nvPr/>
        </p:nvPicPr>
        <p:blipFill>
          <a:blip r:embed="rId3"/>
          <a:stretch>
            <a:fillRect/>
          </a:stretch>
        </p:blipFill>
        <p:spPr>
          <a:xfrm>
            <a:off x="160738" y="2336402"/>
            <a:ext cx="7312759" cy="2343173"/>
          </a:xfrm>
          <a:prstGeom prst="rect">
            <a:avLst/>
          </a:prstGeom>
        </p:spPr>
      </p:pic>
      <p:sp>
        <p:nvSpPr>
          <p:cNvPr id="5" name="TextBox 4"/>
          <p:cNvSpPr txBox="1"/>
          <p:nvPr/>
        </p:nvSpPr>
        <p:spPr>
          <a:xfrm>
            <a:off x="9287436" y="2456329"/>
            <a:ext cx="2303964" cy="1477328"/>
          </a:xfrm>
          <a:prstGeom prst="rect">
            <a:avLst/>
          </a:prstGeom>
          <a:noFill/>
        </p:spPr>
        <p:txBody>
          <a:bodyPr wrap="none" rtlCol="0">
            <a:spAutoFit/>
          </a:bodyPr>
          <a:lstStyle/>
          <a:p>
            <a:r>
              <a:rPr lang="en-US" sz="3000" dirty="0"/>
              <a:t>2016</a:t>
            </a:r>
          </a:p>
          <a:p>
            <a:r>
              <a:rPr lang="en-US" sz="3000" dirty="0"/>
              <a:t>46 pages</a:t>
            </a:r>
          </a:p>
          <a:p>
            <a:r>
              <a:rPr lang="en-US" sz="3000" dirty="0"/>
              <a:t>19 references</a:t>
            </a:r>
          </a:p>
        </p:txBody>
      </p:sp>
      <p:sp>
        <p:nvSpPr>
          <p:cNvPr id="6" name="TextBox 5"/>
          <p:cNvSpPr txBox="1"/>
          <p:nvPr/>
        </p:nvSpPr>
        <p:spPr>
          <a:xfrm>
            <a:off x="9513698" y="502025"/>
            <a:ext cx="1746440" cy="954107"/>
          </a:xfrm>
          <a:prstGeom prst="rect">
            <a:avLst/>
          </a:prstGeom>
          <a:solidFill>
            <a:schemeClr val="bg1"/>
          </a:solidFill>
          <a:ln w="69850">
            <a:solidFill>
              <a:srgbClr val="FF0000"/>
            </a:solidFill>
          </a:ln>
        </p:spPr>
        <p:txBody>
          <a:bodyPr wrap="none" rtlCol="0">
            <a:spAutoFit/>
          </a:bodyPr>
          <a:lstStyle/>
          <a:p>
            <a:pPr algn="ctr"/>
            <a:r>
              <a:rPr lang="en-US" sz="2800" b="1"/>
              <a:t>Evaluation</a:t>
            </a:r>
            <a:endParaRPr lang="en-US" sz="2800" b="1" dirty="0"/>
          </a:p>
          <a:p>
            <a:pPr algn="ctr"/>
            <a:r>
              <a:rPr lang="en-US" sz="2800" b="1" dirty="0"/>
              <a:t>Report</a:t>
            </a:r>
          </a:p>
        </p:txBody>
      </p:sp>
    </p:spTree>
    <p:extLst>
      <p:ext uri="{BB962C8B-B14F-4D97-AF65-F5344CB8AC3E}">
        <p14:creationId xmlns:p14="http://schemas.microsoft.com/office/powerpoint/2010/main" val="2805274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9774" y="146797"/>
            <a:ext cx="11648180" cy="6711203"/>
          </a:xfrm>
          <a:prstGeom prst="rect">
            <a:avLst/>
          </a:prstGeom>
        </p:spPr>
      </p:pic>
      <p:sp>
        <p:nvSpPr>
          <p:cNvPr id="4" name="TextBox 3"/>
          <p:cNvSpPr txBox="1"/>
          <p:nvPr/>
        </p:nvSpPr>
        <p:spPr>
          <a:xfrm>
            <a:off x="9459910" y="215154"/>
            <a:ext cx="1746440" cy="954107"/>
          </a:xfrm>
          <a:prstGeom prst="rect">
            <a:avLst/>
          </a:prstGeom>
          <a:solidFill>
            <a:schemeClr val="bg1"/>
          </a:solidFill>
          <a:ln w="69850">
            <a:solidFill>
              <a:srgbClr val="FF0000"/>
            </a:solidFill>
          </a:ln>
        </p:spPr>
        <p:txBody>
          <a:bodyPr wrap="none" rtlCol="0">
            <a:spAutoFit/>
          </a:bodyPr>
          <a:lstStyle/>
          <a:p>
            <a:pPr algn="ctr"/>
            <a:r>
              <a:rPr lang="en-US" sz="2800" b="1"/>
              <a:t>Evaluation</a:t>
            </a:r>
            <a:endParaRPr lang="en-US" sz="2800" b="1" dirty="0"/>
          </a:p>
          <a:p>
            <a:pPr algn="ctr"/>
            <a:r>
              <a:rPr lang="en-US" sz="2800" b="1" dirty="0"/>
              <a:t>Report</a:t>
            </a:r>
          </a:p>
        </p:txBody>
      </p:sp>
    </p:spTree>
    <p:extLst>
      <p:ext uri="{BB962C8B-B14F-4D97-AF65-F5344CB8AC3E}">
        <p14:creationId xmlns:p14="http://schemas.microsoft.com/office/powerpoint/2010/main" val="10981797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294" y="0"/>
            <a:ext cx="12012705" cy="6986528"/>
          </a:xfrm>
          <a:prstGeom prst="rect">
            <a:avLst/>
          </a:prstGeom>
          <a:noFill/>
        </p:spPr>
        <p:txBody>
          <a:bodyPr wrap="square" rtlCol="0">
            <a:spAutoFit/>
          </a:bodyPr>
          <a:lstStyle/>
          <a:p>
            <a:r>
              <a:rPr lang="en-US" sz="2800" b="1" dirty="0"/>
              <a:t>Inspection-based evaluation </a:t>
            </a:r>
            <a:r>
              <a:rPr lang="en-US" sz="2800" dirty="0"/>
              <a:t>(3.10)</a:t>
            </a:r>
          </a:p>
          <a:p>
            <a:r>
              <a:rPr lang="en-US" sz="2800" i="1" dirty="0"/>
              <a:t>Evaluation based on the judgment of 1of more evaluator(s) who examine </a:t>
            </a:r>
            <a:br>
              <a:rPr lang="en-US" sz="2800" i="1" dirty="0"/>
            </a:br>
            <a:r>
              <a:rPr lang="en-US" sz="2800" i="1" dirty="0"/>
              <a:t>or use a system to identify potential usability problems </a:t>
            </a:r>
            <a:br>
              <a:rPr lang="en-US" sz="2800" i="1" dirty="0"/>
            </a:br>
            <a:r>
              <a:rPr lang="en-US" sz="2800" i="1" dirty="0"/>
              <a:t>(including deviations from established criteria)</a:t>
            </a:r>
          </a:p>
          <a:p>
            <a:endParaRPr lang="en-US" sz="2800" dirty="0"/>
          </a:p>
          <a:p>
            <a:r>
              <a:rPr lang="en-US" sz="2800" b="1" dirty="0"/>
              <a:t>Usability defect </a:t>
            </a:r>
            <a:r>
              <a:rPr lang="en-US" sz="2800" dirty="0"/>
              <a:t>(definition 3.17)</a:t>
            </a:r>
          </a:p>
          <a:p>
            <a:r>
              <a:rPr lang="en-US" sz="2800" i="1" dirty="0"/>
              <a:t>Product attribute(s) that lead(s) to a mismatch between user intentions </a:t>
            </a:r>
            <a:br>
              <a:rPr lang="en-US" sz="2800" i="1" dirty="0"/>
            </a:br>
            <a:r>
              <a:rPr lang="en-US" sz="2800" i="1" dirty="0"/>
              <a:t>and/or user actions and the system attributes and behavior</a:t>
            </a:r>
          </a:p>
          <a:p>
            <a:endParaRPr lang="en-US" sz="2800" i="1" dirty="0"/>
          </a:p>
          <a:p>
            <a:r>
              <a:rPr lang="en-US" sz="2800" b="1" dirty="0"/>
              <a:t>Usability finding </a:t>
            </a:r>
            <a:r>
              <a:rPr lang="en-US" sz="2800" dirty="0"/>
              <a:t>(definition 3.18)</a:t>
            </a:r>
          </a:p>
          <a:p>
            <a:r>
              <a:rPr lang="en-US" sz="2800" i="1" dirty="0"/>
              <a:t>Identified usability defect and/or usability problem </a:t>
            </a:r>
            <a:br>
              <a:rPr lang="en-US" sz="2800" i="1" dirty="0"/>
            </a:br>
            <a:r>
              <a:rPr lang="en-US" sz="2800" i="1" dirty="0"/>
              <a:t>or positive usability-related attribute</a:t>
            </a:r>
          </a:p>
          <a:p>
            <a:endParaRPr lang="en-US" sz="2800" i="1" dirty="0"/>
          </a:p>
          <a:p>
            <a:r>
              <a:rPr lang="en-US" sz="2800" b="1" dirty="0"/>
              <a:t>Use error (definition 3.20)</a:t>
            </a:r>
          </a:p>
          <a:p>
            <a:r>
              <a:rPr lang="en-US" sz="2800" i="1" dirty="0"/>
              <a:t>User action or lack of user action while using the interactive system that leads to different results than that intended by the manufacturer or expected by the user</a:t>
            </a:r>
          </a:p>
        </p:txBody>
      </p:sp>
      <p:sp>
        <p:nvSpPr>
          <p:cNvPr id="5" name="TextBox 4"/>
          <p:cNvSpPr txBox="1"/>
          <p:nvPr/>
        </p:nvSpPr>
        <p:spPr>
          <a:xfrm>
            <a:off x="9549557" y="4052048"/>
            <a:ext cx="1746440" cy="954107"/>
          </a:xfrm>
          <a:prstGeom prst="rect">
            <a:avLst/>
          </a:prstGeom>
          <a:solidFill>
            <a:schemeClr val="bg1"/>
          </a:solidFill>
          <a:ln w="69850">
            <a:solidFill>
              <a:srgbClr val="FF0000"/>
            </a:solidFill>
          </a:ln>
        </p:spPr>
        <p:txBody>
          <a:bodyPr wrap="none" rtlCol="0">
            <a:spAutoFit/>
          </a:bodyPr>
          <a:lstStyle/>
          <a:p>
            <a:pPr algn="ctr"/>
            <a:r>
              <a:rPr lang="en-US" sz="2800" b="1"/>
              <a:t>Evaluation</a:t>
            </a:r>
            <a:endParaRPr lang="en-US" sz="2800" b="1" dirty="0"/>
          </a:p>
          <a:p>
            <a:pPr algn="ctr"/>
            <a:r>
              <a:rPr lang="en-US" sz="2800" b="1" dirty="0"/>
              <a:t>Report</a:t>
            </a:r>
          </a:p>
        </p:txBody>
      </p:sp>
    </p:spTree>
    <p:extLst>
      <p:ext uri="{BB962C8B-B14F-4D97-AF65-F5344CB8AC3E}">
        <p14:creationId xmlns:p14="http://schemas.microsoft.com/office/powerpoint/2010/main" val="8191358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2375" y="681318"/>
            <a:ext cx="9287436" cy="4524315"/>
          </a:xfrm>
          <a:prstGeom prst="rect">
            <a:avLst/>
          </a:prstGeom>
          <a:noFill/>
        </p:spPr>
        <p:txBody>
          <a:bodyPr wrap="square" rtlCol="0">
            <a:spAutoFit/>
          </a:bodyPr>
          <a:lstStyle/>
          <a:p>
            <a:r>
              <a:rPr lang="en-US" sz="3600" b="1" dirty="0"/>
              <a:t>Usability evaluations include: </a:t>
            </a:r>
          </a:p>
          <a:p>
            <a:endParaRPr lang="en-US" sz="3600" b="1" dirty="0"/>
          </a:p>
          <a:p>
            <a:pPr marL="17463">
              <a:spcAft>
                <a:spcPts val="1200"/>
              </a:spcAft>
              <a:buAutoNum type="arabicParenBoth"/>
            </a:pPr>
            <a:r>
              <a:rPr lang="en-US" sz="3600" b="1" dirty="0"/>
              <a:t> inspections to identify usability defects </a:t>
            </a:r>
            <a:br>
              <a:rPr lang="en-US" sz="3600" b="1" dirty="0"/>
            </a:br>
            <a:r>
              <a:rPr lang="en-US" sz="3600" b="1" dirty="0"/>
              <a:t>      &amp; potential usability problems, </a:t>
            </a:r>
            <a:br>
              <a:rPr lang="en-US" sz="3600" b="1" dirty="0"/>
            </a:br>
            <a:br>
              <a:rPr lang="en-US" sz="3600" b="1" dirty="0"/>
            </a:br>
            <a:r>
              <a:rPr lang="en-US" sz="3600" b="1" dirty="0"/>
              <a:t>(2) observations of users (in actual settings),</a:t>
            </a:r>
            <a:br>
              <a:rPr lang="en-US" sz="3600" b="1" dirty="0"/>
            </a:br>
            <a:r>
              <a:rPr lang="en-US" sz="3600" b="1" dirty="0"/>
              <a:t> </a:t>
            </a:r>
            <a:br>
              <a:rPr lang="en-US" sz="3600" b="1" dirty="0"/>
            </a:br>
            <a:r>
              <a:rPr lang="en-US" sz="3600" b="1" dirty="0"/>
              <a:t>(3) user surveys. </a:t>
            </a:r>
          </a:p>
        </p:txBody>
      </p:sp>
      <p:pic>
        <p:nvPicPr>
          <p:cNvPr id="2" name="Picture 1"/>
          <p:cNvPicPr>
            <a:picLocks noChangeAspect="1"/>
          </p:cNvPicPr>
          <p:nvPr/>
        </p:nvPicPr>
        <p:blipFill>
          <a:blip r:embed="rId2"/>
          <a:stretch>
            <a:fillRect/>
          </a:stretch>
        </p:blipFill>
        <p:spPr>
          <a:xfrm>
            <a:off x="9470465" y="412376"/>
            <a:ext cx="2026771" cy="2026771"/>
          </a:xfrm>
          <a:prstGeom prst="rect">
            <a:avLst/>
          </a:prstGeom>
        </p:spPr>
      </p:pic>
      <p:sp>
        <p:nvSpPr>
          <p:cNvPr id="4" name="TextBox 3"/>
          <p:cNvSpPr txBox="1"/>
          <p:nvPr/>
        </p:nvSpPr>
        <p:spPr>
          <a:xfrm>
            <a:off x="8020665" y="6185648"/>
            <a:ext cx="4171335" cy="184666"/>
          </a:xfrm>
          <a:prstGeom prst="rect">
            <a:avLst/>
          </a:prstGeom>
          <a:noFill/>
        </p:spPr>
        <p:txBody>
          <a:bodyPr wrap="none" rtlCol="0">
            <a:spAutoFit/>
          </a:bodyPr>
          <a:lstStyle/>
          <a:p>
            <a:r>
              <a:rPr lang="en-US" sz="600" dirty="0"/>
              <a:t>https://s3-us-west-2.amazonaws.com/</a:t>
            </a:r>
            <a:r>
              <a:rPr lang="en-US" sz="600" dirty="0" err="1"/>
              <a:t>rpmmultisite</a:t>
            </a:r>
            <a:r>
              <a:rPr lang="en-US" sz="600" dirty="0"/>
              <a:t>/</a:t>
            </a:r>
            <a:r>
              <a:rPr lang="en-US" sz="600" dirty="0" err="1"/>
              <a:t>wp</a:t>
            </a:r>
            <a:r>
              <a:rPr lang="en-US" sz="600" dirty="0"/>
              <a:t>-content/uploads/sites/150/2017/03/25150926/Inspection-150x150.jpg</a:t>
            </a:r>
          </a:p>
        </p:txBody>
      </p:sp>
      <p:pic>
        <p:nvPicPr>
          <p:cNvPr id="5" name="Picture 4"/>
          <p:cNvPicPr>
            <a:picLocks noChangeAspect="1"/>
          </p:cNvPicPr>
          <p:nvPr/>
        </p:nvPicPr>
        <p:blipFill>
          <a:blip r:embed="rId3"/>
          <a:stretch>
            <a:fillRect/>
          </a:stretch>
        </p:blipFill>
        <p:spPr>
          <a:xfrm>
            <a:off x="9542555" y="2820491"/>
            <a:ext cx="1842621" cy="1169176"/>
          </a:xfrm>
          <a:prstGeom prst="rect">
            <a:avLst/>
          </a:prstGeom>
        </p:spPr>
      </p:pic>
      <p:pic>
        <p:nvPicPr>
          <p:cNvPr id="6" name="Picture 5"/>
          <p:cNvPicPr>
            <a:picLocks noChangeAspect="1"/>
          </p:cNvPicPr>
          <p:nvPr/>
        </p:nvPicPr>
        <p:blipFill>
          <a:blip r:embed="rId4"/>
          <a:stretch>
            <a:fillRect/>
          </a:stretch>
        </p:blipFill>
        <p:spPr>
          <a:xfrm>
            <a:off x="8859371" y="4470400"/>
            <a:ext cx="2971800" cy="1574800"/>
          </a:xfrm>
          <a:prstGeom prst="rect">
            <a:avLst/>
          </a:prstGeom>
        </p:spPr>
      </p:pic>
      <p:sp>
        <p:nvSpPr>
          <p:cNvPr id="7" name="Rectangle 6"/>
          <p:cNvSpPr/>
          <p:nvPr/>
        </p:nvSpPr>
        <p:spPr>
          <a:xfrm>
            <a:off x="8767483" y="6673334"/>
            <a:ext cx="2814918" cy="184666"/>
          </a:xfrm>
          <a:prstGeom prst="rect">
            <a:avLst/>
          </a:prstGeom>
        </p:spPr>
        <p:txBody>
          <a:bodyPr wrap="square">
            <a:spAutoFit/>
          </a:bodyPr>
          <a:lstStyle/>
          <a:p>
            <a:r>
              <a:rPr lang="en-US" sz="600" dirty="0"/>
              <a:t>http://</a:t>
            </a:r>
            <a:r>
              <a:rPr lang="en-US" sz="600" dirty="0" err="1"/>
              <a:t>www.henrywurst.com</a:t>
            </a:r>
            <a:r>
              <a:rPr lang="en-US" sz="600" dirty="0"/>
              <a:t>/</a:t>
            </a:r>
            <a:r>
              <a:rPr lang="en-US" sz="600" dirty="0" err="1"/>
              <a:t>wp</a:t>
            </a:r>
            <a:r>
              <a:rPr lang="en-US" sz="600" dirty="0"/>
              <a:t>-content/uploads/employee-</a:t>
            </a:r>
            <a:r>
              <a:rPr lang="en-US" sz="600" dirty="0" err="1"/>
              <a:t>engagement.jpg</a:t>
            </a:r>
            <a:endParaRPr lang="en-US" sz="600" dirty="0"/>
          </a:p>
        </p:txBody>
      </p:sp>
      <p:sp>
        <p:nvSpPr>
          <p:cNvPr id="8" name="TextBox 7"/>
          <p:cNvSpPr txBox="1"/>
          <p:nvPr/>
        </p:nvSpPr>
        <p:spPr>
          <a:xfrm>
            <a:off x="8982635" y="6418730"/>
            <a:ext cx="2731838" cy="184666"/>
          </a:xfrm>
          <a:prstGeom prst="rect">
            <a:avLst/>
          </a:prstGeom>
          <a:noFill/>
        </p:spPr>
        <p:txBody>
          <a:bodyPr wrap="none" rtlCol="0">
            <a:spAutoFit/>
          </a:bodyPr>
          <a:lstStyle/>
          <a:p>
            <a:r>
              <a:rPr lang="en-US" sz="600"/>
              <a:t>https://cdn-images-1.medium.com/max/1200/1*ExM7r6VlIQSYBbL945NQkw.png</a:t>
            </a:r>
          </a:p>
        </p:txBody>
      </p:sp>
      <p:sp>
        <p:nvSpPr>
          <p:cNvPr id="10" name="TextBox 9"/>
          <p:cNvSpPr txBox="1"/>
          <p:nvPr/>
        </p:nvSpPr>
        <p:spPr>
          <a:xfrm>
            <a:off x="7129087" y="268942"/>
            <a:ext cx="1746440" cy="954107"/>
          </a:xfrm>
          <a:prstGeom prst="rect">
            <a:avLst/>
          </a:prstGeom>
          <a:solidFill>
            <a:schemeClr val="bg1"/>
          </a:solidFill>
          <a:ln w="69850">
            <a:solidFill>
              <a:srgbClr val="FF0000"/>
            </a:solidFill>
          </a:ln>
        </p:spPr>
        <p:txBody>
          <a:bodyPr wrap="none" rtlCol="0">
            <a:spAutoFit/>
          </a:bodyPr>
          <a:lstStyle/>
          <a:p>
            <a:pPr algn="ctr"/>
            <a:r>
              <a:rPr lang="en-US" sz="2800" b="1"/>
              <a:t>Evaluation</a:t>
            </a:r>
            <a:endParaRPr lang="en-US" sz="2800" b="1" dirty="0"/>
          </a:p>
          <a:p>
            <a:pPr algn="ctr"/>
            <a:r>
              <a:rPr lang="en-US" sz="2800" b="1" dirty="0"/>
              <a:t>Report</a:t>
            </a:r>
          </a:p>
        </p:txBody>
      </p:sp>
    </p:spTree>
    <p:extLst>
      <p:ext uri="{BB962C8B-B14F-4D97-AF65-F5344CB8AC3E}">
        <p14:creationId xmlns:p14="http://schemas.microsoft.com/office/powerpoint/2010/main" val="16327135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0347" cy="6858000"/>
          </a:xfrm>
          <a:prstGeom prst="rect">
            <a:avLst/>
          </a:prstGeom>
        </p:spPr>
      </p:pic>
    </p:spTree>
    <p:extLst>
      <p:ext uri="{BB962C8B-B14F-4D97-AF65-F5344CB8AC3E}">
        <p14:creationId xmlns:p14="http://schemas.microsoft.com/office/powerpoint/2010/main" val="7328315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37648" y="179292"/>
            <a:ext cx="6317050" cy="646331"/>
          </a:xfrm>
          <a:prstGeom prst="rect">
            <a:avLst/>
          </a:prstGeom>
          <a:noFill/>
        </p:spPr>
        <p:txBody>
          <a:bodyPr wrap="none" rtlCol="0">
            <a:spAutoFit/>
          </a:bodyPr>
          <a:lstStyle/>
          <a:p>
            <a:r>
              <a:rPr lang="en-US" sz="3600" b="1" dirty="0"/>
              <a:t>The </a:t>
            </a:r>
            <a:r>
              <a:rPr lang="en-US" sz="3600" b="1"/>
              <a:t>purpose (5.2.3) can include:</a:t>
            </a:r>
          </a:p>
        </p:txBody>
      </p:sp>
      <p:cxnSp>
        <p:nvCxnSpPr>
          <p:cNvPr id="5" name="Straight Connector 4"/>
          <p:cNvCxnSpPr/>
          <p:nvPr/>
        </p:nvCxnSpPr>
        <p:spPr>
          <a:xfrm>
            <a:off x="259389" y="941249"/>
            <a:ext cx="11338582" cy="0"/>
          </a:xfrm>
          <a:prstGeom prst="line">
            <a:avLst/>
          </a:prstGeom>
          <a:ln w="98425">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73743" y="1075764"/>
            <a:ext cx="11271740" cy="5262979"/>
          </a:xfrm>
          <a:prstGeom prst="rect">
            <a:avLst/>
          </a:prstGeom>
          <a:noFill/>
        </p:spPr>
        <p:txBody>
          <a:bodyPr wrap="none" rtlCol="0">
            <a:spAutoFit/>
          </a:bodyPr>
          <a:lstStyle/>
          <a:p>
            <a:pPr marL="457200" indent="-457200">
              <a:lnSpc>
                <a:spcPct val="150000"/>
              </a:lnSpc>
              <a:buFont typeface="Arial" charset="0"/>
              <a:buChar char="•"/>
            </a:pPr>
            <a:r>
              <a:rPr lang="en-US" sz="3200" dirty="0"/>
              <a:t>Confirm/elicit user requirements</a:t>
            </a:r>
          </a:p>
          <a:p>
            <a:pPr marL="457200" indent="-457200">
              <a:lnSpc>
                <a:spcPct val="150000"/>
              </a:lnSpc>
              <a:buFont typeface="Arial" charset="0"/>
              <a:buChar char="•"/>
            </a:pPr>
            <a:r>
              <a:rPr lang="en-US" sz="3200" dirty="0"/>
              <a:t>Identify usability defects and problems</a:t>
            </a:r>
          </a:p>
          <a:p>
            <a:pPr marL="457200" indent="-457200">
              <a:lnSpc>
                <a:spcPct val="150000"/>
              </a:lnSpc>
              <a:buFont typeface="Arial" charset="0"/>
              <a:buChar char="•"/>
            </a:pPr>
            <a:r>
              <a:rPr lang="en-US" sz="3200" dirty="0"/>
              <a:t>Establish benchmarks</a:t>
            </a:r>
          </a:p>
          <a:p>
            <a:pPr marL="457200" indent="-457200">
              <a:lnSpc>
                <a:spcPct val="150000"/>
              </a:lnSpc>
              <a:buFont typeface="Arial" charset="0"/>
              <a:buChar char="•"/>
            </a:pPr>
            <a:r>
              <a:rPr lang="en-US" sz="3200" dirty="0"/>
              <a:t>Measure level of usability (effectiveness, efficiency, satisfaction)</a:t>
            </a:r>
          </a:p>
          <a:p>
            <a:pPr marL="457200" indent="-457200">
              <a:lnSpc>
                <a:spcPct val="150000"/>
              </a:lnSpc>
              <a:buFont typeface="Arial" charset="0"/>
              <a:buChar char="•"/>
            </a:pPr>
            <a:r>
              <a:rPr lang="en-US" sz="3200" dirty="0"/>
              <a:t>Test concepts</a:t>
            </a:r>
          </a:p>
          <a:p>
            <a:pPr marL="457200" indent="-457200">
              <a:lnSpc>
                <a:spcPct val="150000"/>
              </a:lnSpc>
              <a:buFont typeface="Arial" charset="0"/>
              <a:buChar char="•"/>
            </a:pPr>
            <a:r>
              <a:rPr lang="en-US" sz="3200" dirty="0"/>
              <a:t>Pass/acquire certification</a:t>
            </a:r>
          </a:p>
          <a:p>
            <a:pPr marL="457200" indent="-457200">
              <a:lnSpc>
                <a:spcPct val="150000"/>
              </a:lnSpc>
              <a:buFont typeface="Arial" charset="0"/>
              <a:buChar char="•"/>
            </a:pPr>
            <a:r>
              <a:rPr lang="en-US" sz="3200" dirty="0"/>
              <a:t>(25066 lists many more purposes)</a:t>
            </a:r>
          </a:p>
        </p:txBody>
      </p:sp>
      <p:sp>
        <p:nvSpPr>
          <p:cNvPr id="9" name="TextBox 8"/>
          <p:cNvSpPr txBox="1"/>
          <p:nvPr/>
        </p:nvSpPr>
        <p:spPr>
          <a:xfrm>
            <a:off x="9764710" y="1541931"/>
            <a:ext cx="1746440" cy="954107"/>
          </a:xfrm>
          <a:prstGeom prst="rect">
            <a:avLst/>
          </a:prstGeom>
          <a:solidFill>
            <a:schemeClr val="bg1"/>
          </a:solidFill>
          <a:ln w="69850">
            <a:solidFill>
              <a:srgbClr val="FF0000"/>
            </a:solidFill>
          </a:ln>
        </p:spPr>
        <p:txBody>
          <a:bodyPr wrap="none" rtlCol="0">
            <a:spAutoFit/>
          </a:bodyPr>
          <a:lstStyle/>
          <a:p>
            <a:pPr algn="ctr"/>
            <a:r>
              <a:rPr lang="en-US" sz="2800" b="1"/>
              <a:t>Evaluation</a:t>
            </a:r>
            <a:endParaRPr lang="en-US" sz="2800" b="1" dirty="0"/>
          </a:p>
          <a:p>
            <a:pPr algn="ctr"/>
            <a:r>
              <a:rPr lang="en-US" sz="2800" b="1" dirty="0"/>
              <a:t>Report</a:t>
            </a:r>
          </a:p>
        </p:txBody>
      </p:sp>
      <p:pic>
        <p:nvPicPr>
          <p:cNvPr id="2" name="Picture 1"/>
          <p:cNvPicPr>
            <a:picLocks noChangeAspect="1"/>
          </p:cNvPicPr>
          <p:nvPr/>
        </p:nvPicPr>
        <p:blipFill>
          <a:blip r:embed="rId2"/>
          <a:stretch>
            <a:fillRect/>
          </a:stretch>
        </p:blipFill>
        <p:spPr>
          <a:xfrm>
            <a:off x="8588189" y="4262441"/>
            <a:ext cx="3258296" cy="2398335"/>
          </a:xfrm>
          <a:prstGeom prst="rect">
            <a:avLst/>
          </a:prstGeom>
        </p:spPr>
      </p:pic>
    </p:spTree>
    <p:extLst>
      <p:ext uri="{BB962C8B-B14F-4D97-AF65-F5344CB8AC3E}">
        <p14:creationId xmlns:p14="http://schemas.microsoft.com/office/powerpoint/2010/main" val="2492118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4267" y="152781"/>
            <a:ext cx="5937523" cy="553998"/>
          </a:xfrm>
          <a:prstGeom prst="rect">
            <a:avLst/>
          </a:prstGeom>
          <a:noFill/>
        </p:spPr>
        <p:txBody>
          <a:bodyPr wrap="none" rtlCol="0">
            <a:spAutoFit/>
          </a:bodyPr>
          <a:lstStyle/>
          <a:p>
            <a:r>
              <a:rPr lang="en-US" sz="3000"/>
              <a:t>The methods section (5.2.4)includes:</a:t>
            </a:r>
          </a:p>
        </p:txBody>
      </p:sp>
      <p:graphicFrame>
        <p:nvGraphicFramePr>
          <p:cNvPr id="5" name="Table 4"/>
          <p:cNvGraphicFramePr>
            <a:graphicFrameLocks noGrp="1"/>
          </p:cNvGraphicFramePr>
          <p:nvPr>
            <p:extLst>
              <p:ext uri="{D42A27DB-BD31-4B8C-83A1-F6EECF244321}">
                <p14:modId xmlns:p14="http://schemas.microsoft.com/office/powerpoint/2010/main" val="603011363"/>
              </p:ext>
            </p:extLst>
          </p:nvPr>
        </p:nvGraphicFramePr>
        <p:xfrm>
          <a:off x="788894" y="905435"/>
          <a:ext cx="10506635" cy="5943600"/>
        </p:xfrm>
        <a:graphic>
          <a:graphicData uri="http://schemas.openxmlformats.org/drawingml/2006/table">
            <a:tbl>
              <a:tblPr firstRow="1" bandRow="1">
                <a:tableStyleId>{5940675A-B579-460E-94D1-54222C63F5DA}</a:tableStyleId>
              </a:tblPr>
              <a:tblGrid>
                <a:gridCol w="3397624">
                  <a:extLst>
                    <a:ext uri="{9D8B030D-6E8A-4147-A177-3AD203B41FA5}">
                      <a16:colId xmlns:a16="http://schemas.microsoft.com/office/drawing/2014/main" val="20000"/>
                    </a:ext>
                  </a:extLst>
                </a:gridCol>
                <a:gridCol w="7109011">
                  <a:extLst>
                    <a:ext uri="{9D8B030D-6E8A-4147-A177-3AD203B41FA5}">
                      <a16:colId xmlns:a16="http://schemas.microsoft.com/office/drawing/2014/main" val="20001"/>
                    </a:ext>
                  </a:extLst>
                </a:gridCol>
              </a:tblGrid>
              <a:tr h="351584">
                <a:tc rowSpan="2">
                  <a:txBody>
                    <a:bodyPr/>
                    <a:lstStyle/>
                    <a:p>
                      <a:r>
                        <a:rPr lang="en-US" sz="2400" dirty="0"/>
                        <a:t>General</a:t>
                      </a:r>
                    </a:p>
                  </a:txBody>
                  <a:tcPr/>
                </a:tc>
                <a:tc>
                  <a:txBody>
                    <a:bodyPr/>
                    <a:lstStyle/>
                    <a:p>
                      <a:r>
                        <a:rPr lang="en-US" sz="2400" dirty="0"/>
                        <a:t>Type of evaluation used</a:t>
                      </a:r>
                    </a:p>
                  </a:txBody>
                  <a:tcPr/>
                </a:tc>
                <a:extLst>
                  <a:ext uri="{0D108BD9-81ED-4DB2-BD59-A6C34878D82A}">
                    <a16:rowId xmlns:a16="http://schemas.microsoft.com/office/drawing/2014/main" val="10000"/>
                  </a:ext>
                </a:extLst>
              </a:tr>
              <a:tr h="370840">
                <a:tc vMerge="1">
                  <a:txBody>
                    <a:bodyPr/>
                    <a:lstStyle/>
                    <a:p>
                      <a:endParaRPr lang="en-US" sz="2400" dirty="0"/>
                    </a:p>
                  </a:txBody>
                  <a:tcPr/>
                </a:tc>
                <a:tc>
                  <a:txBody>
                    <a:bodyPr/>
                    <a:lstStyle/>
                    <a:p>
                      <a:r>
                        <a:rPr lang="en-US" sz="2400" dirty="0"/>
                        <a:t>Sufficient</a:t>
                      </a:r>
                      <a:r>
                        <a:rPr lang="en-US" sz="2400" baseline="0" dirty="0"/>
                        <a:t> info to replicate the procedure used</a:t>
                      </a:r>
                      <a:endParaRPr lang="en-US" sz="2400" dirty="0"/>
                    </a:p>
                  </a:txBody>
                  <a:tcPr/>
                </a:tc>
                <a:extLst>
                  <a:ext uri="{0D108BD9-81ED-4DB2-BD59-A6C34878D82A}">
                    <a16:rowId xmlns:a16="http://schemas.microsoft.com/office/drawing/2014/main" val="10001"/>
                  </a:ext>
                </a:extLst>
              </a:tr>
              <a:tr h="370840">
                <a:tc rowSpan="4">
                  <a:txBody>
                    <a:bodyPr/>
                    <a:lstStyle/>
                    <a:p>
                      <a:r>
                        <a:rPr lang="en-US" sz="2400" dirty="0"/>
                        <a:t>Evaluators/participants</a:t>
                      </a:r>
                    </a:p>
                  </a:txBody>
                  <a:tcPr/>
                </a:tc>
                <a:tc>
                  <a:txBody>
                    <a:bodyPr/>
                    <a:lstStyle/>
                    <a:p>
                      <a:r>
                        <a:rPr lang="en-US" sz="2400" dirty="0"/>
                        <a:t># of them</a:t>
                      </a:r>
                    </a:p>
                  </a:txBody>
                  <a:tcPr/>
                </a:tc>
                <a:extLst>
                  <a:ext uri="{0D108BD9-81ED-4DB2-BD59-A6C34878D82A}">
                    <a16:rowId xmlns:a16="http://schemas.microsoft.com/office/drawing/2014/main" val="10002"/>
                  </a:ext>
                </a:extLst>
              </a:tr>
              <a:tr h="370840">
                <a:tc vMerge="1">
                  <a:txBody>
                    <a:bodyPr/>
                    <a:lstStyle/>
                    <a:p>
                      <a:endParaRPr lang="en-US" sz="2400"/>
                    </a:p>
                  </a:txBody>
                  <a:tcPr/>
                </a:tc>
                <a:tc>
                  <a:txBody>
                    <a:bodyPr/>
                    <a:lstStyle/>
                    <a:p>
                      <a:r>
                        <a:rPr lang="en-US" sz="2400" dirty="0"/>
                        <a:t>Segmentation of participants/evaluators</a:t>
                      </a:r>
                    </a:p>
                  </a:txBody>
                  <a:tcPr/>
                </a:tc>
                <a:extLst>
                  <a:ext uri="{0D108BD9-81ED-4DB2-BD59-A6C34878D82A}">
                    <a16:rowId xmlns:a16="http://schemas.microsoft.com/office/drawing/2014/main" val="10003"/>
                  </a:ext>
                </a:extLst>
              </a:tr>
              <a:tr h="370840">
                <a:tc vMerge="1">
                  <a:txBody>
                    <a:bodyPr/>
                    <a:lstStyle/>
                    <a:p>
                      <a:endParaRPr lang="en-US" sz="2400" dirty="0"/>
                    </a:p>
                  </a:txBody>
                  <a:tcPr/>
                </a:tc>
                <a:tc>
                  <a:txBody>
                    <a:bodyPr/>
                    <a:lstStyle/>
                    <a:p>
                      <a:r>
                        <a:rPr lang="en-US" sz="2400" dirty="0"/>
                        <a:t>Key characteristics of those</a:t>
                      </a:r>
                      <a:r>
                        <a:rPr lang="en-US" sz="2400" baseline="0" dirty="0"/>
                        <a:t> inspecting</a:t>
                      </a:r>
                      <a:endParaRPr lang="en-US" sz="2400" dirty="0"/>
                    </a:p>
                  </a:txBody>
                  <a:tcPr/>
                </a:tc>
                <a:extLst>
                  <a:ext uri="{0D108BD9-81ED-4DB2-BD59-A6C34878D82A}">
                    <a16:rowId xmlns:a16="http://schemas.microsoft.com/office/drawing/2014/main" val="10004"/>
                  </a:ext>
                </a:extLst>
              </a:tr>
              <a:tr h="370840">
                <a:tc vMerge="1">
                  <a:txBody>
                    <a:bodyPr/>
                    <a:lstStyle/>
                    <a:p>
                      <a:endParaRPr lang="en-US" sz="2400"/>
                    </a:p>
                  </a:txBody>
                  <a:tcPr/>
                </a:tc>
                <a:tc>
                  <a:txBody>
                    <a:bodyPr/>
                    <a:lstStyle/>
                    <a:p>
                      <a:r>
                        <a:rPr lang="en-US" sz="2400" dirty="0"/>
                        <a:t>Table of participants by characteristics</a:t>
                      </a:r>
                    </a:p>
                  </a:txBody>
                  <a:tcPr/>
                </a:tc>
                <a:extLst>
                  <a:ext uri="{0D108BD9-81ED-4DB2-BD59-A6C34878D82A}">
                    <a16:rowId xmlns:a16="http://schemas.microsoft.com/office/drawing/2014/main" val="10005"/>
                  </a:ext>
                </a:extLst>
              </a:tr>
              <a:tr h="370840">
                <a:tc rowSpan="4">
                  <a:txBody>
                    <a:bodyPr/>
                    <a:lstStyle/>
                    <a:p>
                      <a:r>
                        <a:rPr lang="en-US" sz="2400" dirty="0"/>
                        <a:t>Tasks</a:t>
                      </a:r>
                    </a:p>
                  </a:txBody>
                  <a:tcPr/>
                </a:tc>
                <a:tc>
                  <a:txBody>
                    <a:bodyPr/>
                    <a:lstStyle/>
                    <a:p>
                      <a:r>
                        <a:rPr lang="en-US" sz="2400" dirty="0"/>
                        <a:t>Tasks used</a:t>
                      </a:r>
                    </a:p>
                  </a:txBody>
                  <a:tcPr/>
                </a:tc>
                <a:extLst>
                  <a:ext uri="{0D108BD9-81ED-4DB2-BD59-A6C34878D82A}">
                    <a16:rowId xmlns:a16="http://schemas.microsoft.com/office/drawing/2014/main" val="10006"/>
                  </a:ext>
                </a:extLst>
              </a:tr>
              <a:tr h="370840">
                <a:tc vMerge="1">
                  <a:txBody>
                    <a:bodyPr/>
                    <a:lstStyle/>
                    <a:p>
                      <a:endParaRPr lang="en-US" sz="2400" dirty="0"/>
                    </a:p>
                  </a:txBody>
                  <a:tcPr/>
                </a:tc>
                <a:tc>
                  <a:txBody>
                    <a:bodyPr/>
                    <a:lstStyle/>
                    <a:p>
                      <a:r>
                        <a:rPr lang="en-US" sz="2400" dirty="0"/>
                        <a:t>Scenarios for each task &amp; selection</a:t>
                      </a:r>
                      <a:r>
                        <a:rPr lang="en-US" sz="2400" baseline="0" dirty="0"/>
                        <a:t> criteria</a:t>
                      </a:r>
                      <a:endParaRPr lang="en-US" sz="2400" dirty="0"/>
                    </a:p>
                  </a:txBody>
                  <a:tcPr/>
                </a:tc>
                <a:extLst>
                  <a:ext uri="{0D108BD9-81ED-4DB2-BD59-A6C34878D82A}">
                    <a16:rowId xmlns:a16="http://schemas.microsoft.com/office/drawing/2014/main" val="10007"/>
                  </a:ext>
                </a:extLst>
              </a:tr>
              <a:tr h="370840">
                <a:tc vMerge="1">
                  <a:txBody>
                    <a:bodyPr/>
                    <a:lstStyle/>
                    <a:p>
                      <a:endParaRPr lang="en-US" sz="2400" dirty="0"/>
                    </a:p>
                  </a:txBody>
                  <a:tcPr/>
                </a:tc>
                <a:tc>
                  <a:txBody>
                    <a:bodyPr/>
                    <a:lstStyle/>
                    <a:p>
                      <a:r>
                        <a:rPr lang="en-US" sz="2400" dirty="0"/>
                        <a:t>Source of tasks</a:t>
                      </a:r>
                    </a:p>
                  </a:txBody>
                  <a:tcPr/>
                </a:tc>
                <a:extLst>
                  <a:ext uri="{0D108BD9-81ED-4DB2-BD59-A6C34878D82A}">
                    <a16:rowId xmlns:a16="http://schemas.microsoft.com/office/drawing/2014/main" val="10008"/>
                  </a:ext>
                </a:extLst>
              </a:tr>
              <a:tr h="370840">
                <a:tc vMerge="1">
                  <a:txBody>
                    <a:bodyPr/>
                    <a:lstStyle/>
                    <a:p>
                      <a:endParaRPr lang="en-US" sz="2400"/>
                    </a:p>
                  </a:txBody>
                  <a:tcPr/>
                </a:tc>
                <a:tc>
                  <a:txBody>
                    <a:bodyPr/>
                    <a:lstStyle/>
                    <a:p>
                      <a:r>
                        <a:rPr lang="en-US" sz="2400" dirty="0"/>
                        <a:t>Criteria</a:t>
                      </a:r>
                      <a:r>
                        <a:rPr lang="en-US" sz="2400" baseline="0" dirty="0"/>
                        <a:t> for task completion &amp; abandonment</a:t>
                      </a:r>
                      <a:endParaRPr lang="en-US" sz="2400" dirty="0"/>
                    </a:p>
                  </a:txBody>
                  <a:tcPr/>
                </a:tc>
                <a:extLst>
                  <a:ext uri="{0D108BD9-81ED-4DB2-BD59-A6C34878D82A}">
                    <a16:rowId xmlns:a16="http://schemas.microsoft.com/office/drawing/2014/main" val="10009"/>
                  </a:ext>
                </a:extLst>
              </a:tr>
              <a:tr h="370840">
                <a:tc rowSpan="3">
                  <a:txBody>
                    <a:bodyPr/>
                    <a:lstStyle/>
                    <a:p>
                      <a:r>
                        <a:rPr lang="en-US" sz="2400" dirty="0"/>
                        <a:t>Evaluation environment</a:t>
                      </a:r>
                    </a:p>
                  </a:txBody>
                  <a:tcPr/>
                </a:tc>
                <a:tc>
                  <a:txBody>
                    <a:bodyPr/>
                    <a:lstStyle/>
                    <a:p>
                      <a:r>
                        <a:rPr lang="en-US" sz="2400" dirty="0"/>
                        <a:t>Physical &amp; technical</a:t>
                      </a:r>
                      <a:r>
                        <a:rPr lang="en-US" sz="2400" baseline="0" dirty="0"/>
                        <a:t> </a:t>
                      </a:r>
                      <a:r>
                        <a:rPr lang="en-US" sz="2400" dirty="0"/>
                        <a:t>environment &amp; facilities</a:t>
                      </a:r>
                    </a:p>
                  </a:txBody>
                  <a:tcPr/>
                </a:tc>
                <a:extLst>
                  <a:ext uri="{0D108BD9-81ED-4DB2-BD59-A6C34878D82A}">
                    <a16:rowId xmlns:a16="http://schemas.microsoft.com/office/drawing/2014/main" val="10010"/>
                  </a:ext>
                </a:extLst>
              </a:tr>
              <a:tr h="370840">
                <a:tc vMerge="1">
                  <a:txBody>
                    <a:bodyPr/>
                    <a:lstStyle/>
                    <a:p>
                      <a:endParaRPr lang="en-US" sz="2400" dirty="0"/>
                    </a:p>
                  </a:txBody>
                  <a:tcPr/>
                </a:tc>
                <a:tc>
                  <a:txBody>
                    <a:bodyPr/>
                    <a:lstStyle/>
                    <a:p>
                      <a:r>
                        <a:rPr lang="en-US" sz="2400" dirty="0"/>
                        <a:t>Evaluation tools</a:t>
                      </a:r>
                    </a:p>
                  </a:txBody>
                  <a:tcPr/>
                </a:tc>
                <a:extLst>
                  <a:ext uri="{0D108BD9-81ED-4DB2-BD59-A6C34878D82A}">
                    <a16:rowId xmlns:a16="http://schemas.microsoft.com/office/drawing/2014/main" val="10011"/>
                  </a:ext>
                </a:extLst>
              </a:tr>
              <a:tr h="370840">
                <a:tc vMerge="1">
                  <a:txBody>
                    <a:bodyPr/>
                    <a:lstStyle/>
                    <a:p>
                      <a:endParaRPr lang="en-US" sz="2400"/>
                    </a:p>
                  </a:txBody>
                  <a:tcPr/>
                </a:tc>
                <a:tc>
                  <a:txBody>
                    <a:bodyPr/>
                    <a:lstStyle/>
                    <a:p>
                      <a:r>
                        <a:rPr lang="en-US" sz="2400" dirty="0"/>
                        <a:t>Evaluation</a:t>
                      </a:r>
                      <a:r>
                        <a:rPr lang="en-US" sz="2400" baseline="0" dirty="0"/>
                        <a:t> administrators</a:t>
                      </a:r>
                      <a:endParaRPr lang="en-US" sz="2400" dirty="0"/>
                    </a:p>
                  </a:txBody>
                  <a:tcPr/>
                </a:tc>
                <a:extLst>
                  <a:ext uri="{0D108BD9-81ED-4DB2-BD59-A6C34878D82A}">
                    <a16:rowId xmlns:a16="http://schemas.microsoft.com/office/drawing/2014/main" val="10012"/>
                  </a:ext>
                </a:extLst>
              </a:tr>
            </a:tbl>
          </a:graphicData>
        </a:graphic>
      </p:graphicFrame>
      <p:cxnSp>
        <p:nvCxnSpPr>
          <p:cNvPr id="6" name="Straight Connector 5"/>
          <p:cNvCxnSpPr/>
          <p:nvPr/>
        </p:nvCxnSpPr>
        <p:spPr>
          <a:xfrm>
            <a:off x="510400" y="708167"/>
            <a:ext cx="11338582" cy="0"/>
          </a:xfrm>
          <a:prstGeom prst="line">
            <a:avLst/>
          </a:prstGeom>
          <a:ln w="98425">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908145" y="251013"/>
            <a:ext cx="1746440" cy="954107"/>
          </a:xfrm>
          <a:prstGeom prst="rect">
            <a:avLst/>
          </a:prstGeom>
          <a:solidFill>
            <a:schemeClr val="bg1"/>
          </a:solidFill>
          <a:ln w="69850">
            <a:solidFill>
              <a:srgbClr val="FF0000"/>
            </a:solidFill>
          </a:ln>
        </p:spPr>
        <p:txBody>
          <a:bodyPr wrap="none" rtlCol="0">
            <a:spAutoFit/>
          </a:bodyPr>
          <a:lstStyle/>
          <a:p>
            <a:pPr algn="ctr"/>
            <a:r>
              <a:rPr lang="en-US" sz="2800" b="1"/>
              <a:t>Evaluation</a:t>
            </a:r>
            <a:endParaRPr lang="en-US" sz="2800" b="1" dirty="0"/>
          </a:p>
          <a:p>
            <a:pPr algn="ctr"/>
            <a:r>
              <a:rPr lang="en-US" sz="2800" b="1" dirty="0"/>
              <a:t>Report</a:t>
            </a:r>
          </a:p>
        </p:txBody>
      </p:sp>
    </p:spTree>
    <p:extLst>
      <p:ext uri="{BB962C8B-B14F-4D97-AF65-F5344CB8AC3E}">
        <p14:creationId xmlns:p14="http://schemas.microsoft.com/office/powerpoint/2010/main" val="612938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2852" y="198783"/>
            <a:ext cx="10906539" cy="6401753"/>
          </a:xfrm>
          <a:prstGeom prst="rect">
            <a:avLst/>
          </a:prstGeom>
          <a:noFill/>
        </p:spPr>
        <p:txBody>
          <a:bodyPr wrap="square" rtlCol="0">
            <a:spAutoFit/>
          </a:bodyPr>
          <a:lstStyle/>
          <a:p>
            <a:pPr>
              <a:spcAft>
                <a:spcPts val="200"/>
              </a:spcAft>
            </a:pPr>
            <a:r>
              <a:rPr lang="en-US" sz="2600" dirty="0"/>
              <a:t>Part 300: Introduction to electronic visual display requirements</a:t>
            </a:r>
          </a:p>
          <a:p>
            <a:pPr>
              <a:spcAft>
                <a:spcPts val="200"/>
              </a:spcAft>
            </a:pPr>
            <a:r>
              <a:rPr lang="en-US" sz="2600" b="1" dirty="0"/>
              <a:t>Part 302: Terminology for electronic visual displays</a:t>
            </a:r>
          </a:p>
          <a:p>
            <a:pPr>
              <a:spcAft>
                <a:spcPts val="200"/>
              </a:spcAft>
            </a:pPr>
            <a:r>
              <a:rPr lang="en-US" sz="2600" b="1" dirty="0"/>
              <a:t>Part 303: Requirements for electronic visual displays</a:t>
            </a:r>
          </a:p>
          <a:p>
            <a:pPr>
              <a:spcAft>
                <a:spcPts val="200"/>
              </a:spcAft>
            </a:pPr>
            <a:r>
              <a:rPr lang="en-US" sz="2600" b="1" dirty="0"/>
              <a:t>Part 304: User performance test methods for electronic visual displays</a:t>
            </a:r>
          </a:p>
          <a:p>
            <a:pPr>
              <a:spcAft>
                <a:spcPts val="200"/>
              </a:spcAft>
            </a:pPr>
            <a:r>
              <a:rPr lang="en-US" sz="2600" dirty="0"/>
              <a:t>Part 305: Optical laboratory test methods for electronic visual displays</a:t>
            </a:r>
          </a:p>
          <a:p>
            <a:pPr>
              <a:spcAft>
                <a:spcPts val="200"/>
              </a:spcAft>
            </a:pPr>
            <a:r>
              <a:rPr lang="en-US" sz="2600" dirty="0"/>
              <a:t>Part 306: Field assessment methods for electronic visual displays</a:t>
            </a:r>
          </a:p>
          <a:p>
            <a:pPr>
              <a:spcAft>
                <a:spcPts val="200"/>
              </a:spcAft>
            </a:pPr>
            <a:r>
              <a:rPr lang="en-US" sz="2600" dirty="0"/>
              <a:t>Part 307: Analysis and compliance test methods for electronic visual displays</a:t>
            </a:r>
          </a:p>
          <a:p>
            <a:pPr>
              <a:spcAft>
                <a:spcPts val="200"/>
              </a:spcAft>
            </a:pPr>
            <a:r>
              <a:rPr lang="en-US" sz="2600" dirty="0"/>
              <a:t>Part 308: Surface-conduction electron-emitter displays (SED)</a:t>
            </a:r>
          </a:p>
          <a:p>
            <a:pPr>
              <a:spcAft>
                <a:spcPts val="200"/>
              </a:spcAft>
            </a:pPr>
            <a:r>
              <a:rPr lang="en-US" sz="2600" dirty="0"/>
              <a:t>Part 309: (TR): Organic light-emitting diode (OLED) displays</a:t>
            </a:r>
          </a:p>
          <a:p>
            <a:pPr>
              <a:spcAft>
                <a:spcPts val="200"/>
              </a:spcAft>
            </a:pPr>
            <a:r>
              <a:rPr lang="en-US" sz="2600" dirty="0"/>
              <a:t>Part 310: (TR): Visibility, aesthetics and ergonomics of pixel defects</a:t>
            </a:r>
          </a:p>
          <a:p>
            <a:pPr>
              <a:spcAft>
                <a:spcPts val="200"/>
              </a:spcAft>
            </a:pPr>
            <a:r>
              <a:rPr lang="en-US" sz="2600" dirty="0"/>
              <a:t>Part 333: Stereoscopic displays using glasses</a:t>
            </a:r>
          </a:p>
          <a:p>
            <a:pPr>
              <a:spcAft>
                <a:spcPts val="200"/>
              </a:spcAft>
            </a:pPr>
            <a:r>
              <a:rPr lang="en-US" sz="2600" dirty="0"/>
              <a:t>Part 391: Requirements, analysis and compliance test methods </a:t>
            </a:r>
            <a:br>
              <a:rPr lang="en-US" sz="2600" dirty="0"/>
            </a:br>
            <a:r>
              <a:rPr lang="en-US" sz="2600" dirty="0"/>
              <a:t>                 for the reduction of photosensitive seizures</a:t>
            </a:r>
          </a:p>
          <a:p>
            <a:pPr>
              <a:spcAft>
                <a:spcPts val="200"/>
              </a:spcAft>
            </a:pPr>
            <a:r>
              <a:rPr lang="en-US" sz="2600" dirty="0"/>
              <a:t>Part 392: Ergonomic recommendations for the reduction of visual fatigue</a:t>
            </a:r>
            <a:br>
              <a:rPr lang="en-US" sz="2600" dirty="0"/>
            </a:br>
            <a:r>
              <a:rPr lang="en-US" sz="2600" dirty="0"/>
              <a:t>                 from stereoscopic images</a:t>
            </a:r>
          </a:p>
        </p:txBody>
      </p:sp>
    </p:spTree>
    <p:extLst>
      <p:ext uri="{BB962C8B-B14F-4D97-AF65-F5344CB8AC3E}">
        <p14:creationId xmlns:p14="http://schemas.microsoft.com/office/powerpoint/2010/main" val="13464304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07373" y="0"/>
            <a:ext cx="6252096" cy="553998"/>
          </a:xfrm>
          <a:prstGeom prst="rect">
            <a:avLst/>
          </a:prstGeom>
          <a:noFill/>
        </p:spPr>
        <p:txBody>
          <a:bodyPr wrap="none" rtlCol="0">
            <a:spAutoFit/>
          </a:bodyPr>
          <a:lstStyle/>
          <a:p>
            <a:r>
              <a:rPr lang="en-US" sz="3000"/>
              <a:t>The procedure (5.2.5) </a:t>
            </a:r>
            <a:r>
              <a:rPr lang="en-US" sz="3000" dirty="0"/>
              <a:t>section includes:</a:t>
            </a:r>
          </a:p>
        </p:txBody>
      </p:sp>
      <p:graphicFrame>
        <p:nvGraphicFramePr>
          <p:cNvPr id="6" name="Table 5"/>
          <p:cNvGraphicFramePr>
            <a:graphicFrameLocks noGrp="1"/>
          </p:cNvGraphicFramePr>
          <p:nvPr>
            <p:extLst>
              <p:ext uri="{D42A27DB-BD31-4B8C-83A1-F6EECF244321}">
                <p14:modId xmlns:p14="http://schemas.microsoft.com/office/powerpoint/2010/main" val="1712671028"/>
              </p:ext>
            </p:extLst>
          </p:nvPr>
        </p:nvGraphicFramePr>
        <p:xfrm>
          <a:off x="475129" y="925854"/>
          <a:ext cx="10990730" cy="5943600"/>
        </p:xfrm>
        <a:graphic>
          <a:graphicData uri="http://schemas.openxmlformats.org/drawingml/2006/table">
            <a:tbl>
              <a:tblPr firstRow="1" bandRow="1">
                <a:tableStyleId>{5940675A-B579-460E-94D1-54222C63F5DA}</a:tableStyleId>
              </a:tblPr>
              <a:tblGrid>
                <a:gridCol w="3290047">
                  <a:extLst>
                    <a:ext uri="{9D8B030D-6E8A-4147-A177-3AD203B41FA5}">
                      <a16:colId xmlns:a16="http://schemas.microsoft.com/office/drawing/2014/main" val="20000"/>
                    </a:ext>
                  </a:extLst>
                </a:gridCol>
                <a:gridCol w="7700683">
                  <a:extLst>
                    <a:ext uri="{9D8B030D-6E8A-4147-A177-3AD203B41FA5}">
                      <a16:colId xmlns:a16="http://schemas.microsoft.com/office/drawing/2014/main" val="20001"/>
                    </a:ext>
                  </a:extLst>
                </a:gridCol>
              </a:tblGrid>
              <a:tr h="370840">
                <a:tc rowSpan="9">
                  <a:txBody>
                    <a:bodyPr/>
                    <a:lstStyle/>
                    <a:p>
                      <a:r>
                        <a:rPr lang="en-US" sz="2400" dirty="0"/>
                        <a:t>Design of the evaluation</a:t>
                      </a:r>
                    </a:p>
                  </a:txBody>
                  <a:tcPr/>
                </a:tc>
                <a:tc>
                  <a:txBody>
                    <a:bodyPr/>
                    <a:lstStyle/>
                    <a:p>
                      <a:r>
                        <a:rPr lang="en-US" sz="2400" dirty="0"/>
                        <a:t>Description</a:t>
                      </a:r>
                      <a:r>
                        <a:rPr lang="en-US" sz="2400" baseline="0" dirty="0"/>
                        <a:t> of the evaluation design</a:t>
                      </a:r>
                      <a:endParaRPr lang="en-US" sz="2400" dirty="0"/>
                    </a:p>
                  </a:txBody>
                  <a:tcPr/>
                </a:tc>
                <a:extLst>
                  <a:ext uri="{0D108BD9-81ED-4DB2-BD59-A6C34878D82A}">
                    <a16:rowId xmlns:a16="http://schemas.microsoft.com/office/drawing/2014/main" val="10000"/>
                  </a:ext>
                </a:extLst>
              </a:tr>
              <a:tr h="370840">
                <a:tc vMerge="1">
                  <a:txBody>
                    <a:bodyPr/>
                    <a:lstStyle/>
                    <a:p>
                      <a:endParaRPr lang="en-US" sz="2400" dirty="0"/>
                    </a:p>
                  </a:txBody>
                  <a:tcPr/>
                </a:tc>
                <a:tc>
                  <a:txBody>
                    <a:bodyPr/>
                    <a:lstStyle/>
                    <a:p>
                      <a:r>
                        <a:rPr lang="en-US" sz="2400" dirty="0"/>
                        <a:t>Independent</a:t>
                      </a:r>
                      <a:r>
                        <a:rPr lang="en-US" sz="2400" baseline="0" dirty="0"/>
                        <a:t> variables</a:t>
                      </a:r>
                      <a:endParaRPr lang="en-US" sz="2400" dirty="0"/>
                    </a:p>
                  </a:txBody>
                  <a:tcPr/>
                </a:tc>
                <a:extLst>
                  <a:ext uri="{0D108BD9-81ED-4DB2-BD59-A6C34878D82A}">
                    <a16:rowId xmlns:a16="http://schemas.microsoft.com/office/drawing/2014/main" val="10001"/>
                  </a:ext>
                </a:extLst>
              </a:tr>
              <a:tr h="370840">
                <a:tc vMerge="1">
                  <a:txBody>
                    <a:bodyPr/>
                    <a:lstStyle/>
                    <a:p>
                      <a:endParaRPr lang="en-US" sz="2400" dirty="0"/>
                    </a:p>
                  </a:txBody>
                  <a:tcPr/>
                </a:tc>
                <a:tc>
                  <a:txBody>
                    <a:bodyPr/>
                    <a:lstStyle/>
                    <a:p>
                      <a:r>
                        <a:rPr lang="en-US" sz="2400" dirty="0"/>
                        <a:t>Dependent measures (if used)</a:t>
                      </a:r>
                    </a:p>
                  </a:txBody>
                  <a:tcPr/>
                </a:tc>
                <a:extLst>
                  <a:ext uri="{0D108BD9-81ED-4DB2-BD59-A6C34878D82A}">
                    <a16:rowId xmlns:a16="http://schemas.microsoft.com/office/drawing/2014/main" val="10002"/>
                  </a:ext>
                </a:extLst>
              </a:tr>
              <a:tr h="370840">
                <a:tc vMerge="1">
                  <a:txBody>
                    <a:bodyPr/>
                    <a:lstStyle/>
                    <a:p>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Predefined</a:t>
                      </a:r>
                      <a:r>
                        <a:rPr lang="en-US" sz="2400" baseline="0" dirty="0"/>
                        <a:t> criteria for inspection or observation (if used)</a:t>
                      </a:r>
                      <a:endParaRPr lang="en-US" sz="2400" dirty="0"/>
                    </a:p>
                  </a:txBody>
                  <a:tcPr/>
                </a:tc>
                <a:extLst>
                  <a:ext uri="{0D108BD9-81ED-4DB2-BD59-A6C34878D82A}">
                    <a16:rowId xmlns:a16="http://schemas.microsoft.com/office/drawing/2014/main" val="10003"/>
                  </a:ext>
                </a:extLst>
              </a:tr>
              <a:tr h="370840">
                <a:tc vMerge="1">
                  <a:txBody>
                    <a:bodyPr/>
                    <a:lstStyle/>
                    <a:p>
                      <a:endParaRPr lang="en-US" sz="2400" dirty="0"/>
                    </a:p>
                  </a:txBody>
                  <a:tcPr/>
                </a:tc>
                <a:tc>
                  <a:txBody>
                    <a:bodyPr/>
                    <a:lstStyle/>
                    <a:p>
                      <a:r>
                        <a:rPr lang="en-US" sz="2400" dirty="0"/>
                        <a:t>Operation definition of measures &amp; criteria</a:t>
                      </a:r>
                    </a:p>
                  </a:txBody>
                  <a:tcPr/>
                </a:tc>
                <a:extLst>
                  <a:ext uri="{0D108BD9-81ED-4DB2-BD59-A6C34878D82A}">
                    <a16:rowId xmlns:a16="http://schemas.microsoft.com/office/drawing/2014/main" val="10004"/>
                  </a:ext>
                </a:extLst>
              </a:tr>
              <a:tr h="370840">
                <a:tc vMerge="1">
                  <a:txBody>
                    <a:bodyPr/>
                    <a:lstStyle/>
                    <a:p>
                      <a:endParaRPr lang="en-US" sz="2400" dirty="0"/>
                    </a:p>
                  </a:txBody>
                  <a:tcPr/>
                </a:tc>
                <a:tc>
                  <a:txBody>
                    <a:bodyPr/>
                    <a:lstStyle/>
                    <a:p>
                      <a:r>
                        <a:rPr lang="en-US" sz="2400" dirty="0"/>
                        <a:t>Interactions between those taking part</a:t>
                      </a:r>
                    </a:p>
                  </a:txBody>
                  <a:tcPr/>
                </a:tc>
                <a:extLst>
                  <a:ext uri="{0D108BD9-81ED-4DB2-BD59-A6C34878D82A}">
                    <a16:rowId xmlns:a16="http://schemas.microsoft.com/office/drawing/2014/main" val="10005"/>
                  </a:ext>
                </a:extLst>
              </a:tr>
              <a:tr h="370840">
                <a:tc vMerge="1">
                  <a:txBody>
                    <a:bodyPr/>
                    <a:lstStyle/>
                    <a:p>
                      <a:endParaRPr lang="en-US" sz="2400" dirty="0"/>
                    </a:p>
                  </a:txBody>
                  <a:tcPr/>
                </a:tc>
                <a:tc>
                  <a:txBody>
                    <a:bodyPr/>
                    <a:lstStyle/>
                    <a:p>
                      <a:r>
                        <a:rPr lang="en-US" sz="2400" dirty="0"/>
                        <a:t>Others present (if any)</a:t>
                      </a:r>
                    </a:p>
                  </a:txBody>
                  <a:tcPr/>
                </a:tc>
                <a:extLst>
                  <a:ext uri="{0D108BD9-81ED-4DB2-BD59-A6C34878D82A}">
                    <a16:rowId xmlns:a16="http://schemas.microsoft.com/office/drawing/2014/main" val="10006"/>
                  </a:ext>
                </a:extLst>
              </a:tr>
              <a:tr h="370840">
                <a:tc vMerge="1">
                  <a:txBody>
                    <a:bodyPr/>
                    <a:lstStyle/>
                    <a:p>
                      <a:endParaRPr lang="en-US" sz="2400" dirty="0"/>
                    </a:p>
                  </a:txBody>
                  <a:tcPr/>
                </a:tc>
                <a:tc>
                  <a:txBody>
                    <a:bodyPr/>
                    <a:lstStyle/>
                    <a:p>
                      <a:r>
                        <a:rPr lang="en-US" sz="2400" dirty="0"/>
                        <a:t>Instructions to participants</a:t>
                      </a:r>
                    </a:p>
                  </a:txBody>
                  <a:tcPr/>
                </a:tc>
                <a:extLst>
                  <a:ext uri="{0D108BD9-81ED-4DB2-BD59-A6C34878D82A}">
                    <a16:rowId xmlns:a16="http://schemas.microsoft.com/office/drawing/2014/main" val="10007"/>
                  </a:ext>
                </a:extLst>
              </a:tr>
              <a:tr h="370840">
                <a:tc vMerge="1">
                  <a:txBody>
                    <a:bodyPr/>
                    <a:lstStyle/>
                    <a:p>
                      <a:endParaRPr lang="en-US" sz="2400" dirty="0"/>
                    </a:p>
                  </a:txBody>
                  <a:tcPr/>
                </a:tc>
                <a:tc>
                  <a:txBody>
                    <a:bodyPr/>
                    <a:lstStyle/>
                    <a:p>
                      <a:r>
                        <a:rPr lang="en-US" sz="2400" dirty="0"/>
                        <a:t>Sequence</a:t>
                      </a:r>
                      <a:r>
                        <a:rPr lang="en-US" sz="2400" baseline="0" dirty="0"/>
                        <a:t> of activities</a:t>
                      </a:r>
                      <a:endParaRPr lang="en-US" sz="2400" dirty="0"/>
                    </a:p>
                  </a:txBody>
                  <a:tcPr/>
                </a:tc>
                <a:extLst>
                  <a:ext uri="{0D108BD9-81ED-4DB2-BD59-A6C34878D82A}">
                    <a16:rowId xmlns:a16="http://schemas.microsoft.com/office/drawing/2014/main" val="10008"/>
                  </a:ext>
                </a:extLst>
              </a:tr>
              <a:tr h="370840">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Data to</a:t>
                      </a:r>
                      <a:r>
                        <a:rPr lang="en-US" sz="2400" baseline="0" dirty="0"/>
                        <a:t> be collected</a:t>
                      </a:r>
                      <a:endParaRPr lang="en-US" sz="2400" dirty="0"/>
                    </a:p>
                  </a:txBody>
                  <a:tcPr/>
                </a:tc>
                <a:tc>
                  <a:txBody>
                    <a:bodyPr/>
                    <a:lstStyle/>
                    <a:p>
                      <a:r>
                        <a:rPr lang="en-US" sz="2400" dirty="0"/>
                        <a:t>Usability defects</a:t>
                      </a:r>
                    </a:p>
                  </a:txBody>
                  <a:tcPr/>
                </a:tc>
                <a:extLst>
                  <a:ext uri="{0D108BD9-81ED-4DB2-BD59-A6C34878D82A}">
                    <a16:rowId xmlns:a16="http://schemas.microsoft.com/office/drawing/2014/main" val="10009"/>
                  </a:ext>
                </a:extLst>
              </a:tr>
              <a:tr h="370840">
                <a:tc vMerge="1">
                  <a:txBody>
                    <a:bodyPr/>
                    <a:lstStyle/>
                    <a:p>
                      <a:endParaRPr lang="en-US" sz="2400" dirty="0"/>
                    </a:p>
                  </a:txBody>
                  <a:tcPr/>
                </a:tc>
                <a:tc>
                  <a:txBody>
                    <a:bodyPr/>
                    <a:lstStyle/>
                    <a:p>
                      <a:r>
                        <a:rPr lang="en-US" sz="2400" dirty="0"/>
                        <a:t>Observed user</a:t>
                      </a:r>
                      <a:r>
                        <a:rPr lang="en-US" sz="2400" baseline="0" dirty="0"/>
                        <a:t> behavior</a:t>
                      </a:r>
                      <a:endParaRPr lang="en-US" sz="2400" dirty="0"/>
                    </a:p>
                  </a:txBody>
                  <a:tcPr/>
                </a:tc>
                <a:extLst>
                  <a:ext uri="{0D108BD9-81ED-4DB2-BD59-A6C34878D82A}">
                    <a16:rowId xmlns:a16="http://schemas.microsoft.com/office/drawing/2014/main" val="10010"/>
                  </a:ext>
                </a:extLst>
              </a:tr>
              <a:tr h="370840">
                <a:tc vMerge="1">
                  <a:txBody>
                    <a:bodyPr/>
                    <a:lstStyle/>
                    <a:p>
                      <a:endParaRPr lang="en-US" sz="2400"/>
                    </a:p>
                  </a:txBody>
                  <a:tcPr/>
                </a:tc>
                <a:tc>
                  <a:txBody>
                    <a:bodyPr/>
                    <a:lstStyle/>
                    <a:p>
                      <a:r>
                        <a:rPr lang="en-US" sz="2400" dirty="0"/>
                        <a:t>User performance</a:t>
                      </a:r>
                      <a:r>
                        <a:rPr lang="en-US" sz="2400" baseline="0" dirty="0"/>
                        <a:t> data</a:t>
                      </a:r>
                      <a:endParaRPr lang="en-US" sz="2400" dirty="0"/>
                    </a:p>
                  </a:txBody>
                  <a:tcPr/>
                </a:tc>
                <a:extLst>
                  <a:ext uri="{0D108BD9-81ED-4DB2-BD59-A6C34878D82A}">
                    <a16:rowId xmlns:a16="http://schemas.microsoft.com/office/drawing/2014/main" val="10011"/>
                  </a:ext>
                </a:extLst>
              </a:tr>
              <a:tr h="370840">
                <a:tc vMerge="1">
                  <a:txBody>
                    <a:bodyPr/>
                    <a:lstStyle/>
                    <a:p>
                      <a:endParaRPr lang="en-US" sz="2400"/>
                    </a:p>
                  </a:txBody>
                  <a:tcPr/>
                </a:tc>
                <a:tc>
                  <a:txBody>
                    <a:bodyPr/>
                    <a:lstStyle/>
                    <a:p>
                      <a:r>
                        <a:rPr lang="en-US" sz="2400" dirty="0"/>
                        <a:t>User reported data,</a:t>
                      </a:r>
                      <a:r>
                        <a:rPr lang="en-US" sz="2400" baseline="0" dirty="0"/>
                        <a:t> qualitative &amp; quantitative</a:t>
                      </a:r>
                      <a:endParaRPr lang="en-US" sz="2400" dirty="0"/>
                    </a:p>
                  </a:txBody>
                  <a:tcPr/>
                </a:tc>
                <a:extLst>
                  <a:ext uri="{0D108BD9-81ED-4DB2-BD59-A6C34878D82A}">
                    <a16:rowId xmlns:a16="http://schemas.microsoft.com/office/drawing/2014/main" val="10012"/>
                  </a:ext>
                </a:extLst>
              </a:tr>
            </a:tbl>
          </a:graphicData>
        </a:graphic>
      </p:graphicFrame>
      <p:cxnSp>
        <p:nvCxnSpPr>
          <p:cNvPr id="7" name="Straight Connector 6"/>
          <p:cNvCxnSpPr/>
          <p:nvPr/>
        </p:nvCxnSpPr>
        <p:spPr>
          <a:xfrm>
            <a:off x="474542" y="690238"/>
            <a:ext cx="11338582" cy="0"/>
          </a:xfrm>
          <a:prstGeom prst="line">
            <a:avLst/>
          </a:prstGeom>
          <a:ln w="98425">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9926075" y="412377"/>
            <a:ext cx="1746440" cy="954107"/>
          </a:xfrm>
          <a:prstGeom prst="rect">
            <a:avLst/>
          </a:prstGeom>
          <a:solidFill>
            <a:schemeClr val="bg1"/>
          </a:solidFill>
          <a:ln w="69850">
            <a:solidFill>
              <a:srgbClr val="FF0000"/>
            </a:solidFill>
          </a:ln>
        </p:spPr>
        <p:txBody>
          <a:bodyPr wrap="none" rtlCol="0">
            <a:spAutoFit/>
          </a:bodyPr>
          <a:lstStyle/>
          <a:p>
            <a:pPr algn="ctr"/>
            <a:r>
              <a:rPr lang="en-US" sz="2800" b="1"/>
              <a:t>Evaluation</a:t>
            </a:r>
            <a:endParaRPr lang="en-US" sz="2800" b="1" dirty="0"/>
          </a:p>
          <a:p>
            <a:pPr algn="ctr"/>
            <a:r>
              <a:rPr lang="en-US" sz="2800" b="1" dirty="0"/>
              <a:t>Report</a:t>
            </a:r>
          </a:p>
        </p:txBody>
      </p:sp>
    </p:spTree>
    <p:extLst>
      <p:ext uri="{BB962C8B-B14F-4D97-AF65-F5344CB8AC3E}">
        <p14:creationId xmlns:p14="http://schemas.microsoft.com/office/powerpoint/2010/main" val="17290822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47247" y="0"/>
            <a:ext cx="4717382" cy="615553"/>
          </a:xfrm>
          <a:prstGeom prst="rect">
            <a:avLst/>
          </a:prstGeom>
          <a:noFill/>
        </p:spPr>
        <p:txBody>
          <a:bodyPr wrap="none" rtlCol="0">
            <a:spAutoFit/>
          </a:bodyPr>
          <a:lstStyle/>
          <a:p>
            <a:r>
              <a:rPr lang="en-US" sz="3400" b="1" dirty="0"/>
              <a:t>The results can include </a:t>
            </a:r>
            <a:r>
              <a:rPr lang="is-IS" sz="3400" b="1" dirty="0"/>
              <a:t>…</a:t>
            </a:r>
            <a:endParaRPr lang="en-US" sz="3400" b="1" dirty="0"/>
          </a:p>
        </p:txBody>
      </p:sp>
      <p:cxnSp>
        <p:nvCxnSpPr>
          <p:cNvPr id="5" name="Straight Connector 4"/>
          <p:cNvCxnSpPr/>
          <p:nvPr/>
        </p:nvCxnSpPr>
        <p:spPr>
          <a:xfrm>
            <a:off x="474542" y="690238"/>
            <a:ext cx="11338582" cy="0"/>
          </a:xfrm>
          <a:prstGeom prst="line">
            <a:avLst/>
          </a:prstGeom>
          <a:ln w="98425">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1690037543"/>
              </p:ext>
            </p:extLst>
          </p:nvPr>
        </p:nvGraphicFramePr>
        <p:xfrm>
          <a:off x="753034" y="952748"/>
          <a:ext cx="11170025" cy="5852160"/>
        </p:xfrm>
        <a:graphic>
          <a:graphicData uri="http://schemas.openxmlformats.org/drawingml/2006/table">
            <a:tbl>
              <a:tblPr firstRow="1" bandRow="1">
                <a:tableStyleId>{5940675A-B579-460E-94D1-54222C63F5DA}</a:tableStyleId>
              </a:tblPr>
              <a:tblGrid>
                <a:gridCol w="2904566">
                  <a:extLst>
                    <a:ext uri="{9D8B030D-6E8A-4147-A177-3AD203B41FA5}">
                      <a16:colId xmlns:a16="http://schemas.microsoft.com/office/drawing/2014/main" val="20000"/>
                    </a:ext>
                  </a:extLst>
                </a:gridCol>
                <a:gridCol w="8265459">
                  <a:extLst>
                    <a:ext uri="{9D8B030D-6E8A-4147-A177-3AD203B41FA5}">
                      <a16:colId xmlns:a16="http://schemas.microsoft.com/office/drawing/2014/main" val="20001"/>
                    </a:ext>
                  </a:extLst>
                </a:gridCol>
              </a:tblGrid>
              <a:tr h="370840">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Task performance, especially related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to time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accuracy and completeness of task results (effectiveness)</a:t>
                      </a:r>
                    </a:p>
                  </a:txBody>
                  <a:tcPr/>
                </a:tc>
                <a:extLst>
                  <a:ext uri="{0D108BD9-81ED-4DB2-BD59-A6C34878D82A}">
                    <a16:rowId xmlns:a16="http://schemas.microsoft.com/office/drawing/2014/main" val="10000"/>
                  </a:ext>
                </a:extLst>
              </a:tr>
              <a:tr h="370840">
                <a:tc vMerge="1">
                  <a:txBody>
                    <a:bodyPr/>
                    <a:lstStyle/>
                    <a:p>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task completion rate</a:t>
                      </a:r>
                    </a:p>
                  </a:txBody>
                  <a:tcPr/>
                </a:tc>
                <a:extLst>
                  <a:ext uri="{0D108BD9-81ED-4DB2-BD59-A6C34878D82A}">
                    <a16:rowId xmlns:a16="http://schemas.microsoft.com/office/drawing/2014/main" val="10001"/>
                  </a:ext>
                </a:extLst>
              </a:tr>
              <a:tr h="370840">
                <a:tc vMerge="1">
                  <a:txBody>
                    <a:bodyPr/>
                    <a:lstStyle/>
                    <a:p>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time on task</a:t>
                      </a:r>
                    </a:p>
                  </a:txBody>
                  <a:tcPr/>
                </a:tc>
                <a:extLst>
                  <a:ext uri="{0D108BD9-81ED-4DB2-BD59-A6C34878D82A}">
                    <a16:rowId xmlns:a16="http://schemas.microsoft.com/office/drawing/2014/main" val="10002"/>
                  </a:ext>
                </a:extLst>
              </a:tr>
              <a:tr h="370840">
                <a:tc vMerge="1">
                  <a:txBody>
                    <a:bodyPr/>
                    <a:lstStyle/>
                    <a:p>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efficiency</a:t>
                      </a:r>
                    </a:p>
                  </a:txBody>
                  <a:tcPr/>
                </a:tc>
                <a:extLst>
                  <a:ext uri="{0D108BD9-81ED-4DB2-BD59-A6C34878D82A}">
                    <a16:rowId xmlns:a16="http://schemas.microsoft.com/office/drawing/2014/main" val="10003"/>
                  </a:ext>
                </a:extLst>
              </a:tr>
              <a:tr h="370840">
                <a:tc rowSpan="5">
                  <a:txBody>
                    <a:bodyPr/>
                    <a:lstStyle/>
                    <a:p>
                      <a:r>
                        <a:rPr lang="en-US" sz="2400" dirty="0"/>
                        <a:t>Errors and process measures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use errors and frequency</a:t>
                      </a:r>
                    </a:p>
                  </a:txBody>
                  <a:tcPr/>
                </a:tc>
                <a:extLst>
                  <a:ext uri="{0D108BD9-81ED-4DB2-BD59-A6C34878D82A}">
                    <a16:rowId xmlns:a16="http://schemas.microsoft.com/office/drawing/2014/main" val="10004"/>
                  </a:ext>
                </a:extLst>
              </a:tr>
              <a:tr h="370840">
                <a:tc vMerge="1">
                  <a:txBody>
                    <a:bodyPr/>
                    <a:lstStyle/>
                    <a:p>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 of assists</a:t>
                      </a:r>
                    </a:p>
                  </a:txBody>
                  <a:tcPr/>
                </a:tc>
                <a:extLst>
                  <a:ext uri="{0D108BD9-81ED-4DB2-BD59-A6C34878D82A}">
                    <a16:rowId xmlns:a16="http://schemas.microsoft.com/office/drawing/2014/main" val="10005"/>
                  </a:ext>
                </a:extLst>
              </a:tr>
              <a:tr h="370840">
                <a:tc vMerge="1">
                  <a:txBody>
                    <a:bodyPr/>
                    <a:lstStyle/>
                    <a:p>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 of mouse clicks, touch events, gestures</a:t>
                      </a:r>
                    </a:p>
                  </a:txBody>
                  <a:tcPr/>
                </a:tc>
                <a:extLst>
                  <a:ext uri="{0D108BD9-81ED-4DB2-BD59-A6C34878D82A}">
                    <a16:rowId xmlns:a16="http://schemas.microsoft.com/office/drawing/2014/main" val="10006"/>
                  </a:ext>
                </a:extLst>
              </a:tr>
              <a:tr h="370840">
                <a:tc vMerge="1">
                  <a:txBody>
                    <a:bodyPr/>
                    <a:lstStyle/>
                    <a:p>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 of keystrokes</a:t>
                      </a:r>
                    </a:p>
                  </a:txBody>
                  <a:tcPr/>
                </a:tc>
                <a:extLst>
                  <a:ext uri="{0D108BD9-81ED-4DB2-BD59-A6C34878D82A}">
                    <a16:rowId xmlns:a16="http://schemas.microsoft.com/office/drawing/2014/main" val="10007"/>
                  </a:ext>
                </a:extLst>
              </a:tr>
              <a:tr h="370840">
                <a:tc vMerge="1">
                  <a:txBody>
                    <a:bodyPr/>
                    <a:lstStyle/>
                    <a:p>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distance moved on screen with pointing device (e.g., mouse)</a:t>
                      </a:r>
                    </a:p>
                  </a:txBody>
                  <a:tcPr/>
                </a:tc>
                <a:extLst>
                  <a:ext uri="{0D108BD9-81ED-4DB2-BD59-A6C34878D82A}">
                    <a16:rowId xmlns:a16="http://schemas.microsoft.com/office/drawing/2014/main" val="10008"/>
                  </a:ext>
                </a:extLst>
              </a:tr>
              <a:tr h="370840">
                <a:tc>
                  <a:txBody>
                    <a:bodyPr/>
                    <a:lstStyle/>
                    <a:p>
                      <a:r>
                        <a:rPr lang="en-US" sz="2400" dirty="0"/>
                        <a:t>Eye tracking measures </a:t>
                      </a:r>
                    </a:p>
                  </a:txBody>
                  <a:tcPr/>
                </a:tc>
                <a:tc>
                  <a:txBody>
                    <a:bodyPr/>
                    <a:lstStyle/>
                    <a:p>
                      <a:r>
                        <a:rPr lang="en-US" sz="2400" dirty="0"/>
                        <a:t>e.g., fixation durations</a:t>
                      </a:r>
                    </a:p>
                  </a:txBody>
                  <a:tcPr/>
                </a:tc>
                <a:extLst>
                  <a:ext uri="{0D108BD9-81ED-4DB2-BD59-A6C34878D82A}">
                    <a16:rowId xmlns:a16="http://schemas.microsoft.com/office/drawing/2014/main" val="10009"/>
                  </a:ext>
                </a:extLst>
              </a:tr>
              <a:tr h="370840">
                <a:tc>
                  <a:txBody>
                    <a:bodyPr/>
                    <a:lstStyle/>
                    <a:p>
                      <a:r>
                        <a:rPr lang="en-US" sz="2400" dirty="0"/>
                        <a:t>Physiological data </a:t>
                      </a:r>
                    </a:p>
                  </a:txBody>
                  <a:tcPr/>
                </a:tc>
                <a:tc>
                  <a:txBody>
                    <a:bodyPr/>
                    <a:lstStyle/>
                    <a:p>
                      <a:r>
                        <a:rPr lang="en-US" sz="2400" dirty="0"/>
                        <a:t>e.g., skin conductance, blood pressure</a:t>
                      </a:r>
                    </a:p>
                  </a:txBody>
                  <a:tcPr/>
                </a:tc>
                <a:extLst>
                  <a:ext uri="{0D108BD9-81ED-4DB2-BD59-A6C34878D82A}">
                    <a16:rowId xmlns:a16="http://schemas.microsoft.com/office/drawing/2014/main" val="10010"/>
                  </a:ext>
                </a:extLst>
              </a:tr>
              <a:tr h="370840">
                <a:tc>
                  <a:txBody>
                    <a:bodyPr/>
                    <a:lstStyle/>
                    <a:p>
                      <a:r>
                        <a:rPr lang="en-US" sz="2400" dirty="0"/>
                        <a:t>Etc.</a:t>
                      </a:r>
                    </a:p>
                  </a:txBody>
                  <a:tcPr/>
                </a:tc>
                <a:tc>
                  <a:txBody>
                    <a:bodyPr/>
                    <a:lstStyle/>
                    <a:p>
                      <a:endParaRPr lang="en-US" sz="2400" dirty="0"/>
                    </a:p>
                  </a:txBody>
                  <a:tcPr/>
                </a:tc>
                <a:extLst>
                  <a:ext uri="{0D108BD9-81ED-4DB2-BD59-A6C34878D82A}">
                    <a16:rowId xmlns:a16="http://schemas.microsoft.com/office/drawing/2014/main" val="10011"/>
                  </a:ext>
                </a:extLst>
              </a:tr>
            </a:tbl>
          </a:graphicData>
        </a:graphic>
      </p:graphicFrame>
      <p:sp>
        <p:nvSpPr>
          <p:cNvPr id="11" name="TextBox 10"/>
          <p:cNvSpPr txBox="1"/>
          <p:nvPr/>
        </p:nvSpPr>
        <p:spPr>
          <a:xfrm>
            <a:off x="9908145" y="1685366"/>
            <a:ext cx="1746440" cy="954107"/>
          </a:xfrm>
          <a:prstGeom prst="rect">
            <a:avLst/>
          </a:prstGeom>
          <a:solidFill>
            <a:schemeClr val="bg1"/>
          </a:solidFill>
          <a:ln w="69850">
            <a:solidFill>
              <a:srgbClr val="FF0000"/>
            </a:solidFill>
          </a:ln>
        </p:spPr>
        <p:txBody>
          <a:bodyPr wrap="none" rtlCol="0">
            <a:spAutoFit/>
          </a:bodyPr>
          <a:lstStyle/>
          <a:p>
            <a:pPr algn="ctr"/>
            <a:r>
              <a:rPr lang="en-US" sz="2800" b="1"/>
              <a:t>Evaluation</a:t>
            </a:r>
            <a:endParaRPr lang="en-US" sz="2800" b="1" dirty="0"/>
          </a:p>
          <a:p>
            <a:pPr algn="ctr"/>
            <a:r>
              <a:rPr lang="en-US" sz="2800" b="1" dirty="0"/>
              <a:t>Report</a:t>
            </a:r>
          </a:p>
        </p:txBody>
      </p:sp>
    </p:spTree>
    <p:extLst>
      <p:ext uri="{BB962C8B-B14F-4D97-AF65-F5344CB8AC3E}">
        <p14:creationId xmlns:p14="http://schemas.microsoft.com/office/powerpoint/2010/main" val="6847408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8721" y="137786"/>
            <a:ext cx="11762259" cy="1077218"/>
          </a:xfrm>
          <a:prstGeom prst="rect">
            <a:avLst/>
          </a:prstGeom>
          <a:noFill/>
        </p:spPr>
        <p:txBody>
          <a:bodyPr wrap="none" rtlCol="0">
            <a:spAutoFit/>
          </a:bodyPr>
          <a:lstStyle/>
          <a:p>
            <a:pPr algn="ctr"/>
            <a:r>
              <a:rPr lang="en-US" sz="3200" b="1" dirty="0"/>
              <a:t>If you need to apply any standard or guideline listed in these videos, </a:t>
            </a:r>
          </a:p>
          <a:p>
            <a:pPr algn="ctr"/>
            <a:r>
              <a:rPr lang="en-US" sz="3200" b="1" dirty="0"/>
              <a:t>get (often purchase) the original.</a:t>
            </a:r>
          </a:p>
        </p:txBody>
      </p:sp>
      <p:cxnSp>
        <p:nvCxnSpPr>
          <p:cNvPr id="5" name="Straight Connector 4"/>
          <p:cNvCxnSpPr/>
          <p:nvPr/>
        </p:nvCxnSpPr>
        <p:spPr>
          <a:xfrm>
            <a:off x="723874" y="1307715"/>
            <a:ext cx="11053763" cy="0"/>
          </a:xfrm>
          <a:prstGeom prst="line">
            <a:avLst/>
          </a:prstGeom>
          <a:ln w="101600">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00833" y="1485247"/>
            <a:ext cx="11398685" cy="5070106"/>
          </a:xfrm>
          <a:prstGeom prst="rect">
            <a:avLst/>
          </a:prstGeom>
          <a:noFill/>
        </p:spPr>
        <p:txBody>
          <a:bodyPr wrap="square" rtlCol="0">
            <a:spAutoFit/>
          </a:bodyPr>
          <a:lstStyle/>
          <a:p>
            <a:pPr>
              <a:lnSpc>
                <a:spcPct val="120000"/>
              </a:lnSpc>
              <a:spcAft>
                <a:spcPts val="200"/>
              </a:spcAft>
            </a:pPr>
            <a:r>
              <a:rPr lang="en-US" sz="2400" dirty="0"/>
              <a:t>The goal of this video series is to highlight the value of these standards and guidelines and encourage others to learn more about (and obtain) them.  The coverage of each document is brief, and potentially</a:t>
            </a:r>
            <a:r>
              <a:rPr lang="en-US" sz="2400"/>
              <a:t>, incomplete.  </a:t>
            </a:r>
            <a:r>
              <a:rPr lang="en-US" sz="2400" dirty="0"/>
              <a:t>If you are going to publish a paper or report, or design a product, or evaluate a system, you need complete knowledge of the relevant standards and guidelines, which means studying the originals.  </a:t>
            </a:r>
          </a:p>
          <a:p>
            <a:pPr>
              <a:lnSpc>
                <a:spcPct val="120000"/>
              </a:lnSpc>
              <a:spcAft>
                <a:spcPts val="200"/>
              </a:spcAft>
            </a:pPr>
            <a:endParaRPr lang="en-US" sz="2400" dirty="0"/>
          </a:p>
          <a:p>
            <a:pPr>
              <a:lnSpc>
                <a:spcPct val="120000"/>
              </a:lnSpc>
              <a:spcAft>
                <a:spcPts val="200"/>
              </a:spcAft>
            </a:pPr>
            <a:r>
              <a:rPr lang="en-US" sz="2400" dirty="0"/>
              <a:t>Often, documents from ISO, SAE, ANSI, and others are not free.  However, by not spending $100 to instantly obtain the full facts, a project with 1000 times the budget, could be jeopardized. </a:t>
            </a:r>
          </a:p>
          <a:p>
            <a:pPr>
              <a:lnSpc>
                <a:spcPct val="120000"/>
              </a:lnSpc>
              <a:spcAft>
                <a:spcPts val="200"/>
              </a:spcAft>
            </a:pPr>
            <a:endParaRPr lang="en-US" sz="2400" dirty="0"/>
          </a:p>
          <a:p>
            <a:pPr>
              <a:lnSpc>
                <a:spcPct val="120000"/>
              </a:lnSpc>
              <a:spcAft>
                <a:spcPts val="200"/>
              </a:spcAft>
            </a:pPr>
            <a:r>
              <a:rPr lang="en-US" sz="2400" dirty="0"/>
              <a:t>Paul Green</a:t>
            </a:r>
          </a:p>
        </p:txBody>
      </p:sp>
    </p:spTree>
    <p:extLst>
      <p:ext uri="{BB962C8B-B14F-4D97-AF65-F5344CB8AC3E}">
        <p14:creationId xmlns:p14="http://schemas.microsoft.com/office/powerpoint/2010/main" val="16935576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extBox 3"/>
          <p:cNvSpPr txBox="1">
            <a:spLocks noChangeArrowheads="1"/>
          </p:cNvSpPr>
          <p:nvPr/>
        </p:nvSpPr>
        <p:spPr bwMode="auto">
          <a:xfrm>
            <a:off x="1901825" y="430213"/>
            <a:ext cx="5990871"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2400" dirty="0">
                <a:latin typeface="Helvetica" charset="0"/>
              </a:rPr>
              <a:t>Those with questions should contact:</a:t>
            </a:r>
          </a:p>
          <a:p>
            <a:pPr eaLnBrk="1" hangingPunct="1">
              <a:spcBef>
                <a:spcPct val="0"/>
              </a:spcBef>
              <a:buFontTx/>
              <a:buNone/>
            </a:pPr>
            <a:endParaRPr lang="en-US" altLang="en-US" sz="2400" dirty="0">
              <a:latin typeface="Helvetica" charset="0"/>
            </a:endParaRPr>
          </a:p>
          <a:p>
            <a:pPr eaLnBrk="1" hangingPunct="1">
              <a:spcBef>
                <a:spcPct val="0"/>
              </a:spcBef>
              <a:buFontTx/>
              <a:buNone/>
            </a:pPr>
            <a:r>
              <a:rPr lang="en-US" altLang="en-US" sz="2400" b="1" dirty="0">
                <a:latin typeface="Helvetica" charset="0"/>
              </a:rPr>
              <a:t>Paul Green</a:t>
            </a:r>
          </a:p>
          <a:p>
            <a:pPr eaLnBrk="1" hangingPunct="1">
              <a:spcBef>
                <a:spcPct val="0"/>
              </a:spcBef>
              <a:buFontTx/>
              <a:buNone/>
            </a:pPr>
            <a:endParaRPr lang="en-US" altLang="en-US" sz="2400" b="1" dirty="0">
              <a:latin typeface="Helvetica" charset="0"/>
            </a:endParaRPr>
          </a:p>
          <a:p>
            <a:pPr eaLnBrk="1" hangingPunct="1">
              <a:spcBef>
                <a:spcPct val="0"/>
              </a:spcBef>
              <a:buFontTx/>
              <a:buNone/>
            </a:pPr>
            <a:r>
              <a:rPr lang="en-US" altLang="en-US" sz="2400" dirty="0">
                <a:latin typeface="Helvetica" charset="0"/>
              </a:rPr>
              <a:t>University of Michigan</a:t>
            </a:r>
          </a:p>
          <a:p>
            <a:pPr eaLnBrk="1" hangingPunct="1">
              <a:spcBef>
                <a:spcPct val="0"/>
              </a:spcBef>
              <a:buFontTx/>
              <a:buNone/>
            </a:pPr>
            <a:r>
              <a:rPr lang="en-US" altLang="en-US" sz="2400" dirty="0">
                <a:latin typeface="Helvetica" charset="0"/>
              </a:rPr>
              <a:t>Transportation Research Institute (UMTRI)</a:t>
            </a:r>
          </a:p>
          <a:p>
            <a:pPr eaLnBrk="1" hangingPunct="1">
              <a:spcBef>
                <a:spcPct val="0"/>
              </a:spcBef>
              <a:buFontTx/>
              <a:buNone/>
            </a:pPr>
            <a:r>
              <a:rPr lang="en-US" altLang="en-US" sz="2400" dirty="0">
                <a:latin typeface="Helvetica" charset="0"/>
              </a:rPr>
              <a:t>Driver Interface Group</a:t>
            </a:r>
          </a:p>
          <a:p>
            <a:pPr eaLnBrk="1" hangingPunct="1">
              <a:spcBef>
                <a:spcPct val="0"/>
              </a:spcBef>
              <a:buFontTx/>
              <a:buNone/>
            </a:pPr>
            <a:r>
              <a:rPr lang="en-US" altLang="en-US" sz="2400" dirty="0">
                <a:latin typeface="Helvetica" charset="0"/>
              </a:rPr>
              <a:t>2901 Baxter Road</a:t>
            </a:r>
          </a:p>
          <a:p>
            <a:pPr eaLnBrk="1" hangingPunct="1">
              <a:spcBef>
                <a:spcPct val="0"/>
              </a:spcBef>
              <a:buFontTx/>
              <a:buNone/>
            </a:pPr>
            <a:r>
              <a:rPr lang="en-US" altLang="en-US" sz="2400" dirty="0">
                <a:latin typeface="Helvetica" charset="0"/>
              </a:rPr>
              <a:t>Ann Arbor, Michigan 48109-2150 USA</a:t>
            </a:r>
          </a:p>
          <a:p>
            <a:pPr eaLnBrk="1" hangingPunct="1">
              <a:spcBef>
                <a:spcPct val="0"/>
              </a:spcBef>
              <a:buFontTx/>
              <a:buNone/>
            </a:pPr>
            <a:r>
              <a:rPr lang="en-US" altLang="en-US" sz="2400" dirty="0">
                <a:latin typeface="Helvetica" charset="0"/>
              </a:rPr>
              <a:t>Office: +1 734 763 3795</a:t>
            </a:r>
          </a:p>
          <a:p>
            <a:pPr eaLnBrk="1" hangingPunct="1">
              <a:spcBef>
                <a:spcPct val="0"/>
              </a:spcBef>
              <a:buFontTx/>
              <a:buNone/>
            </a:pPr>
            <a:endParaRPr lang="en-US" altLang="en-US" sz="2400" dirty="0">
              <a:latin typeface="Helvetica" charset="0"/>
            </a:endParaRPr>
          </a:p>
          <a:p>
            <a:pPr eaLnBrk="1" hangingPunct="1">
              <a:spcBef>
                <a:spcPct val="0"/>
              </a:spcBef>
              <a:buFontTx/>
              <a:buNone/>
            </a:pPr>
            <a:r>
              <a:rPr lang="en-US" altLang="en-US" sz="2400" b="1" dirty="0">
                <a:latin typeface="Helvetica" charset="0"/>
                <a:hlinkClick r:id="rId2"/>
              </a:rPr>
              <a:t>PAGreen@umich.edu</a:t>
            </a:r>
            <a:endParaRPr lang="en-US" altLang="en-US" sz="2400" b="1" dirty="0">
              <a:latin typeface="Helvetica" charset="0"/>
            </a:endParaRPr>
          </a:p>
          <a:p>
            <a:pPr eaLnBrk="1" hangingPunct="1">
              <a:spcBef>
                <a:spcPct val="0"/>
              </a:spcBef>
              <a:buFontTx/>
              <a:buNone/>
            </a:pPr>
            <a:endParaRPr lang="en-US" altLang="en-US" sz="2400" b="1" dirty="0">
              <a:latin typeface="Helvetica" charset="0"/>
            </a:endParaRPr>
          </a:p>
          <a:p>
            <a:pPr eaLnBrk="1" hangingPunct="1">
              <a:spcBef>
                <a:spcPct val="0"/>
              </a:spcBef>
              <a:buFontTx/>
              <a:buNone/>
            </a:pPr>
            <a:r>
              <a:rPr lang="en-US" altLang="en-US" sz="2400" b="1" dirty="0" err="1">
                <a:latin typeface="Helvetica" charset="0"/>
              </a:rPr>
              <a:t>www.umich.edu</a:t>
            </a:r>
            <a:r>
              <a:rPr lang="en-US" altLang="en-US" sz="2400" b="1" dirty="0">
                <a:latin typeface="Helvetica" charset="0"/>
              </a:rPr>
              <a:t>/~driving</a:t>
            </a:r>
          </a:p>
        </p:txBody>
      </p:sp>
      <p:pic>
        <p:nvPicPr>
          <p:cNvPr id="4" name="Picture 3"/>
          <p:cNvPicPr>
            <a:picLocks noChangeAspect="1"/>
          </p:cNvPicPr>
          <p:nvPr/>
        </p:nvPicPr>
        <p:blipFill>
          <a:blip r:embed="rId3"/>
          <a:stretch>
            <a:fillRect/>
          </a:stretch>
        </p:blipFill>
        <p:spPr>
          <a:xfrm>
            <a:off x="8294915" y="499257"/>
            <a:ext cx="3175000" cy="3175000"/>
          </a:xfrm>
          <a:prstGeom prst="rect">
            <a:avLst/>
          </a:prstGeom>
        </p:spPr>
      </p:pic>
    </p:spTree>
    <p:extLst>
      <p:ext uri="{BB962C8B-B14F-4D97-AF65-F5344CB8AC3E}">
        <p14:creationId xmlns:p14="http://schemas.microsoft.com/office/powerpoint/2010/main" val="13646185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60150" y="3699493"/>
            <a:ext cx="4699000" cy="4699000"/>
          </a:xfrm>
          <a:prstGeom prst="rect">
            <a:avLst/>
          </a:prstGeom>
        </p:spPr>
      </p:pic>
      <p:sp>
        <p:nvSpPr>
          <p:cNvPr id="16385" name="Rectangle 3"/>
          <p:cNvSpPr>
            <a:spLocks noChangeArrowheads="1"/>
          </p:cNvSpPr>
          <p:nvPr/>
        </p:nvSpPr>
        <p:spPr bwMode="auto">
          <a:xfrm>
            <a:off x="0" y="322593"/>
            <a:ext cx="118745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3000" b="1" dirty="0">
                <a:latin typeface="Helvetica" charset="0"/>
              </a:rPr>
              <a:t>Thank you NIST for supporting development </a:t>
            </a:r>
            <a:r>
              <a:rPr lang="en-US" altLang="en-US" sz="3000" b="1">
                <a:latin typeface="Helvetica" charset="0"/>
              </a:rPr>
              <a:t>of these materials.</a:t>
            </a:r>
            <a:endParaRPr lang="en-US" altLang="en-US" sz="3000" dirty="0">
              <a:latin typeface="Helvetica" charset="0"/>
            </a:endParaRPr>
          </a:p>
        </p:txBody>
      </p:sp>
      <p:sp>
        <p:nvSpPr>
          <p:cNvPr id="16386" name="TextBox 4"/>
          <p:cNvSpPr txBox="1">
            <a:spLocks noChangeArrowheads="1"/>
          </p:cNvSpPr>
          <p:nvPr/>
        </p:nvSpPr>
        <p:spPr bwMode="auto">
          <a:xfrm>
            <a:off x="148766" y="1355169"/>
            <a:ext cx="1204323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None/>
            </a:pPr>
            <a:r>
              <a:rPr lang="en-US" altLang="en-US" sz="2800" i="1" dirty="0">
                <a:latin typeface="Helvetica" charset="0"/>
              </a:rPr>
              <a:t>“This video was prepared by the University of Michigan under award 70NANB16H267 from the National Institute of Standards and Technology, U.S. Department of Commerce.  The statements, findings, conclusions, and recommendations are those of the author and do not necessarily reflect the views of the National Institute of Standards and Technology or the U.S. Department of Commerce.”</a:t>
            </a:r>
            <a:endParaRPr lang="en-US" altLang="en-US" sz="2800" dirty="0">
              <a:latin typeface="Helvetica" charset="0"/>
            </a:endParaRPr>
          </a:p>
        </p:txBody>
      </p:sp>
      <p:cxnSp>
        <p:nvCxnSpPr>
          <p:cNvPr id="7" name="Straight Connector 6"/>
          <p:cNvCxnSpPr/>
          <p:nvPr/>
        </p:nvCxnSpPr>
        <p:spPr>
          <a:xfrm>
            <a:off x="241460" y="959178"/>
            <a:ext cx="11338582" cy="0"/>
          </a:xfrm>
          <a:prstGeom prst="line">
            <a:avLst/>
          </a:prstGeom>
          <a:ln w="98425">
            <a:solidFill>
              <a:srgbClr val="00B05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7493330" y="4283081"/>
            <a:ext cx="4101460" cy="1694494"/>
          </a:xfrm>
          <a:prstGeom prst="rect">
            <a:avLst/>
          </a:prstGeom>
        </p:spPr>
      </p:pic>
    </p:spTree>
    <p:extLst>
      <p:ext uri="{BB962C8B-B14F-4D97-AF65-F5344CB8AC3E}">
        <p14:creationId xmlns:p14="http://schemas.microsoft.com/office/powerpoint/2010/main" val="3086392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875724" y="389752"/>
            <a:ext cx="1066404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2800" b="1" dirty="0">
                <a:latin typeface="Helvetica" charset="0"/>
              </a:rPr>
              <a:t>Thank you NEXUS from Michigan Engineering </a:t>
            </a:r>
          </a:p>
          <a:p>
            <a:pPr algn="ctr" eaLnBrk="1" hangingPunct="1">
              <a:spcBef>
                <a:spcPct val="0"/>
              </a:spcBef>
              <a:buFontTx/>
              <a:buNone/>
            </a:pPr>
            <a:r>
              <a:rPr lang="en-US" altLang="en-US" sz="2800" b="1" dirty="0">
                <a:latin typeface="Helvetica" charset="0"/>
              </a:rPr>
              <a:t>for supporting development of these videos.</a:t>
            </a:r>
            <a:endParaRPr lang="en-US" altLang="en-US" sz="2800" dirty="0">
              <a:latin typeface="Helvetica" charset="0"/>
            </a:endParaRPr>
          </a:p>
        </p:txBody>
      </p:sp>
      <p:cxnSp>
        <p:nvCxnSpPr>
          <p:cNvPr id="8" name="Straight Connector 7"/>
          <p:cNvCxnSpPr>
            <a:cxnSpLocks/>
          </p:cNvCxnSpPr>
          <p:nvPr/>
        </p:nvCxnSpPr>
        <p:spPr>
          <a:xfrm>
            <a:off x="501333" y="1708236"/>
            <a:ext cx="11076948"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066306" y="6673932"/>
            <a:ext cx="184731" cy="369332"/>
          </a:xfrm>
          <a:prstGeom prst="rect">
            <a:avLst/>
          </a:prstGeom>
          <a:noFill/>
        </p:spPr>
        <p:txBody>
          <a:bodyPr wrap="none" rtlCol="0">
            <a:spAutoFit/>
          </a:bodyPr>
          <a:lstStyle/>
          <a:p>
            <a:endParaRPr lang="en-US" dirty="0"/>
          </a:p>
        </p:txBody>
      </p:sp>
      <p:sp>
        <p:nvSpPr>
          <p:cNvPr id="13" name="TextBox 5"/>
          <p:cNvSpPr txBox="1">
            <a:spLocks noChangeArrowheads="1"/>
          </p:cNvSpPr>
          <p:nvPr/>
        </p:nvSpPr>
        <p:spPr bwMode="auto">
          <a:xfrm>
            <a:off x="860896" y="2502471"/>
            <a:ext cx="10129696"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2400" dirty="0">
                <a:latin typeface="Helvetica" charset="0"/>
              </a:rPr>
              <a:t>Production of this recording was supported by the University of Michigan:</a:t>
            </a:r>
          </a:p>
          <a:p>
            <a:pPr eaLnBrk="1" hangingPunct="1">
              <a:spcBef>
                <a:spcPct val="0"/>
              </a:spcBef>
              <a:buFontTx/>
              <a:buNone/>
            </a:pPr>
            <a:endParaRPr lang="en-US" altLang="en-US" sz="2400" dirty="0">
              <a:latin typeface="Helvetica" charset="0"/>
            </a:endParaRPr>
          </a:p>
          <a:p>
            <a:pPr eaLnBrk="1" hangingPunct="1">
              <a:spcBef>
                <a:spcPct val="0"/>
              </a:spcBef>
              <a:buFontTx/>
              <a:buNone/>
            </a:pPr>
            <a:r>
              <a:rPr lang="en-US" altLang="en-US" sz="2400" dirty="0">
                <a:latin typeface="Helvetica" charset="0"/>
              </a:rPr>
              <a:t>In support of the</a:t>
            </a:r>
          </a:p>
          <a:p>
            <a:pPr eaLnBrk="1" hangingPunct="1">
              <a:spcBef>
                <a:spcPct val="0"/>
              </a:spcBef>
              <a:buFontTx/>
              <a:buNone/>
            </a:pPr>
            <a:r>
              <a:rPr lang="en-US" altLang="en-US" sz="2400" b="1" dirty="0">
                <a:latin typeface="Helvetica" charset="0"/>
              </a:rPr>
              <a:t>     Human Factors Engineering Short Course</a:t>
            </a:r>
          </a:p>
          <a:p>
            <a:pPr eaLnBrk="1" hangingPunct="1">
              <a:spcBef>
                <a:spcPct val="0"/>
              </a:spcBef>
              <a:buFontTx/>
              <a:buNone/>
            </a:pPr>
            <a:r>
              <a:rPr lang="en-US" altLang="en-US" sz="2400" dirty="0">
                <a:latin typeface="Helvetica" charset="0"/>
              </a:rPr>
              <a:t>     (last week of July/first week of August each year)</a:t>
            </a:r>
          </a:p>
          <a:p>
            <a:pPr eaLnBrk="1" hangingPunct="1">
              <a:spcBef>
                <a:spcPct val="0"/>
              </a:spcBef>
              <a:buFontTx/>
              <a:buNone/>
            </a:pPr>
            <a:endParaRPr lang="en-US" altLang="en-US" sz="2400" dirty="0">
              <a:latin typeface="Helvetica" charset="0"/>
            </a:endParaRPr>
          </a:p>
          <a:p>
            <a:pPr eaLnBrk="1" hangingPunct="1">
              <a:spcBef>
                <a:spcPct val="0"/>
              </a:spcBef>
              <a:buFontTx/>
              <a:buNone/>
            </a:pPr>
            <a:endParaRPr lang="en-US" altLang="en-US" sz="2400" dirty="0">
              <a:latin typeface="Helvetica" charset="0"/>
            </a:endParaRPr>
          </a:p>
          <a:p>
            <a:pPr eaLnBrk="1" hangingPunct="1">
              <a:spcBef>
                <a:spcPct val="0"/>
              </a:spcBef>
              <a:buFontTx/>
              <a:buNone/>
            </a:pPr>
            <a:r>
              <a:rPr lang="en-US" altLang="en-US" sz="2400" i="1" dirty="0">
                <a:latin typeface="Helvetica" charset="0"/>
              </a:rPr>
              <a:t>For more information, Google </a:t>
            </a:r>
          </a:p>
          <a:p>
            <a:pPr eaLnBrk="1" hangingPunct="1">
              <a:spcBef>
                <a:spcPct val="0"/>
              </a:spcBef>
              <a:buFontTx/>
              <a:buNone/>
            </a:pPr>
            <a:r>
              <a:rPr lang="en-US" altLang="en-US" sz="2400" i="1" dirty="0">
                <a:latin typeface="Helvetica" charset="0"/>
              </a:rPr>
              <a:t>“U. of Michigan Human Factors Engineering Short Course”</a:t>
            </a:r>
          </a:p>
          <a:p>
            <a:pPr eaLnBrk="1" hangingPunct="1">
              <a:spcBef>
                <a:spcPct val="0"/>
              </a:spcBef>
              <a:buFontTx/>
              <a:buNone/>
            </a:pPr>
            <a:r>
              <a:rPr lang="en-US" altLang="en-US" sz="2400" i="1" dirty="0">
                <a:latin typeface="Helvetica" charset="0"/>
              </a:rPr>
              <a:t>”Center for Ergonomics”</a:t>
            </a:r>
          </a:p>
        </p:txBody>
      </p:sp>
      <p:pic>
        <p:nvPicPr>
          <p:cNvPr id="7" name="Picture 6">
            <a:extLst>
              <a:ext uri="{FF2B5EF4-FFF2-40B4-BE49-F238E27FC236}">
                <a16:creationId xmlns:a16="http://schemas.microsoft.com/office/drawing/2014/main" id="{1CDF9590-D1F1-814C-91A2-1DFB0765EE1D}"/>
              </a:ext>
            </a:extLst>
          </p:cNvPr>
          <p:cNvPicPr>
            <a:picLocks noChangeAspect="1"/>
          </p:cNvPicPr>
          <p:nvPr/>
        </p:nvPicPr>
        <p:blipFill>
          <a:blip r:embed="rId2"/>
          <a:stretch>
            <a:fillRect/>
          </a:stretch>
        </p:blipFill>
        <p:spPr>
          <a:xfrm>
            <a:off x="8854436" y="379559"/>
            <a:ext cx="2723845" cy="942869"/>
          </a:xfrm>
          <a:prstGeom prst="rect">
            <a:avLst/>
          </a:prstGeom>
        </p:spPr>
      </p:pic>
    </p:spTree>
    <p:extLst>
      <p:ext uri="{BB962C8B-B14F-4D97-AF65-F5344CB8AC3E}">
        <p14:creationId xmlns:p14="http://schemas.microsoft.com/office/powerpoint/2010/main" val="2646849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0416" y="1088120"/>
            <a:ext cx="10654747" cy="4054956"/>
          </a:xfrm>
          <a:prstGeom prst="rect">
            <a:avLst/>
          </a:prstGeom>
        </p:spPr>
        <p:txBody>
          <a:bodyPr wrap="square">
            <a:spAutoFit/>
          </a:bodyPr>
          <a:lstStyle/>
          <a:p>
            <a:pPr>
              <a:spcAft>
                <a:spcPts val="300"/>
              </a:spcAft>
            </a:pPr>
            <a:r>
              <a:rPr lang="en-US" sz="3000" dirty="0"/>
              <a:t>Part 400: Principles and requirements for physical input devices</a:t>
            </a:r>
          </a:p>
          <a:p>
            <a:pPr>
              <a:spcAft>
                <a:spcPts val="300"/>
              </a:spcAft>
            </a:pPr>
            <a:r>
              <a:rPr lang="en-US" sz="3000" dirty="0"/>
              <a:t>Part 410: Design criteria for physical input devices</a:t>
            </a:r>
          </a:p>
          <a:p>
            <a:pPr>
              <a:spcAft>
                <a:spcPts val="300"/>
              </a:spcAft>
            </a:pPr>
            <a:r>
              <a:rPr lang="en-US" sz="3000" dirty="0"/>
              <a:t>Part 420:  Selection of physical input devices</a:t>
            </a:r>
          </a:p>
          <a:p>
            <a:pPr>
              <a:spcAft>
                <a:spcPts val="300"/>
              </a:spcAft>
            </a:pPr>
            <a:endParaRPr lang="en-US" sz="3000" dirty="0"/>
          </a:p>
          <a:p>
            <a:pPr>
              <a:spcAft>
                <a:spcPts val="300"/>
              </a:spcAft>
            </a:pPr>
            <a:r>
              <a:rPr lang="en-US" sz="3000" dirty="0"/>
              <a:t>Part 910: Framework for tactile and haptic interaction</a:t>
            </a:r>
          </a:p>
          <a:p>
            <a:pPr>
              <a:spcAft>
                <a:spcPts val="300"/>
              </a:spcAft>
            </a:pPr>
            <a:r>
              <a:rPr lang="en-US" sz="3000" dirty="0"/>
              <a:t>Part 920: Guidance on tactile and haptic interactions</a:t>
            </a:r>
          </a:p>
          <a:p>
            <a:pPr>
              <a:spcAft>
                <a:spcPts val="300"/>
              </a:spcAft>
            </a:pPr>
            <a:r>
              <a:rPr lang="en-US" sz="3000" dirty="0"/>
              <a:t>Part 940: Evaluation of tactile and haptic interactions</a:t>
            </a:r>
          </a:p>
          <a:p>
            <a:pPr>
              <a:spcAft>
                <a:spcPts val="300"/>
              </a:spcAft>
            </a:pPr>
            <a:r>
              <a:rPr lang="en-US" sz="3000" dirty="0"/>
              <a:t>Part 960: Framework and guidance for gesture interactions</a:t>
            </a:r>
          </a:p>
        </p:txBody>
      </p:sp>
    </p:spTree>
    <p:extLst>
      <p:ext uri="{BB962C8B-B14F-4D97-AF65-F5344CB8AC3E}">
        <p14:creationId xmlns:p14="http://schemas.microsoft.com/office/powerpoint/2010/main" val="139609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anim calcmode="lin" valueType="num">
                                      <p:cBhvr additive="base">
                                        <p:cTn id="1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 calcmode="lin" valueType="num">
                                      <p:cBhvr additive="base">
                                        <p:cTn id="1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 calcmode="lin" valueType="num">
                                      <p:cBhvr additive="base">
                                        <p:cTn id="1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1440</TotalTime>
  <Words>4703</Words>
  <Application>Microsoft Office PowerPoint</Application>
  <PresentationFormat>Widescreen</PresentationFormat>
  <Paragraphs>714</Paragraphs>
  <Slides>85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85</vt:i4>
      </vt:variant>
    </vt:vector>
  </HeadingPairs>
  <TitlesOfParts>
    <vt:vector size="92" baseType="lpstr">
      <vt:lpstr>ＭＳ Ｐゴシック</vt:lpstr>
      <vt:lpstr>Arial</vt:lpstr>
      <vt:lpstr>Calibri</vt:lpstr>
      <vt:lpstr>Calibri Light</vt:lpstr>
      <vt:lpstr>Helvetica</vt:lpstr>
      <vt:lpstr>Times New Roman</vt:lpstr>
      <vt:lpstr>Office Theme</vt:lpstr>
      <vt:lpstr>Selected ISO  Human-Computer Interaction/ Usability Standards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Selected ISO  Human-Computer Interaction Standards</dc:title>
  <dc:creator>Microsoft Office User</dc:creator>
  <cp:lastModifiedBy>Steven Kemp</cp:lastModifiedBy>
  <cp:revision>113</cp:revision>
  <dcterms:created xsi:type="dcterms:W3CDTF">2018-09-06T01:39:08Z</dcterms:created>
  <dcterms:modified xsi:type="dcterms:W3CDTF">2024-09-05T20:19:46Z</dcterms:modified>
</cp:coreProperties>
</file>