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8" r:id="rId3"/>
    <p:sldId id="257" r:id="rId4"/>
    <p:sldId id="262" r:id="rId5"/>
    <p:sldId id="265" r:id="rId6"/>
    <p:sldId id="263" r:id="rId7"/>
    <p:sldId id="264" r:id="rId8"/>
    <p:sldId id="260"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96"/>
    <p:restoredTop sz="94729"/>
  </p:normalViewPr>
  <p:slideViewPr>
    <p:cSldViewPr snapToGrid="0" snapToObjects="1">
      <p:cViewPr varScale="1">
        <p:scale>
          <a:sx n="101" d="100"/>
          <a:sy n="101" d="100"/>
        </p:scale>
        <p:origin x="186" y="72"/>
      </p:cViewPr>
      <p:guideLst/>
    </p:cSldViewPr>
  </p:slideViewPr>
  <p:notesTextViewPr>
    <p:cViewPr>
      <p:scale>
        <a:sx n="1" d="1"/>
        <a:sy n="1" d="1"/>
      </p:scale>
      <p:origin x="0" y="0"/>
    </p:cViewPr>
  </p:notesTextViewPr>
  <p:sorterViewPr>
    <p:cViewPr>
      <p:scale>
        <a:sx n="136" d="100"/>
        <a:sy n="13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1ACA6-8BA5-CE40-9E89-5772067A6D62}" type="datetimeFigureOut">
              <a:rPr lang="en-US" smtClean="0"/>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82363F-ABA5-BD44-85B1-65C92B8FFB17}" type="slidenum">
              <a:rPr lang="en-US" smtClean="0"/>
              <a:t>‹#›</a:t>
            </a:fld>
            <a:endParaRPr lang="en-US"/>
          </a:p>
        </p:txBody>
      </p:sp>
    </p:spTree>
    <p:extLst>
      <p:ext uri="{BB962C8B-B14F-4D97-AF65-F5344CB8AC3E}">
        <p14:creationId xmlns:p14="http://schemas.microsoft.com/office/powerpoint/2010/main" val="201734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2F29CEC-C2E4-9D4E-979E-79ABBEB02188}"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3A5CE-7B41-654A-8D21-84C24DB4B82B}" type="slidenum">
              <a:rPr lang="en-US" smtClean="0"/>
              <a:t>‹#›</a:t>
            </a:fld>
            <a:endParaRPr lang="en-US"/>
          </a:p>
        </p:txBody>
      </p:sp>
    </p:spTree>
    <p:extLst>
      <p:ext uri="{BB962C8B-B14F-4D97-AF65-F5344CB8AC3E}">
        <p14:creationId xmlns:p14="http://schemas.microsoft.com/office/powerpoint/2010/main" val="300720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F29CEC-C2E4-9D4E-979E-79ABBEB02188}"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3A5CE-7B41-654A-8D21-84C24DB4B82B}" type="slidenum">
              <a:rPr lang="en-US" smtClean="0"/>
              <a:t>‹#›</a:t>
            </a:fld>
            <a:endParaRPr lang="en-US"/>
          </a:p>
        </p:txBody>
      </p:sp>
    </p:spTree>
    <p:extLst>
      <p:ext uri="{BB962C8B-B14F-4D97-AF65-F5344CB8AC3E}">
        <p14:creationId xmlns:p14="http://schemas.microsoft.com/office/powerpoint/2010/main" val="251711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F29CEC-C2E4-9D4E-979E-79ABBEB02188}"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3A5CE-7B41-654A-8D21-84C24DB4B82B}" type="slidenum">
              <a:rPr lang="en-US" smtClean="0"/>
              <a:t>‹#›</a:t>
            </a:fld>
            <a:endParaRPr lang="en-US"/>
          </a:p>
        </p:txBody>
      </p:sp>
    </p:spTree>
    <p:extLst>
      <p:ext uri="{BB962C8B-B14F-4D97-AF65-F5344CB8AC3E}">
        <p14:creationId xmlns:p14="http://schemas.microsoft.com/office/powerpoint/2010/main" val="2115543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F29CEC-C2E4-9D4E-979E-79ABBEB02188}"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3A5CE-7B41-654A-8D21-84C24DB4B82B}" type="slidenum">
              <a:rPr lang="en-US" smtClean="0"/>
              <a:t>‹#›</a:t>
            </a:fld>
            <a:endParaRPr lang="en-US"/>
          </a:p>
        </p:txBody>
      </p:sp>
    </p:spTree>
    <p:extLst>
      <p:ext uri="{BB962C8B-B14F-4D97-AF65-F5344CB8AC3E}">
        <p14:creationId xmlns:p14="http://schemas.microsoft.com/office/powerpoint/2010/main" val="1181716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F29CEC-C2E4-9D4E-979E-79ABBEB02188}"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3A5CE-7B41-654A-8D21-84C24DB4B82B}" type="slidenum">
              <a:rPr lang="en-US" smtClean="0"/>
              <a:t>‹#›</a:t>
            </a:fld>
            <a:endParaRPr lang="en-US"/>
          </a:p>
        </p:txBody>
      </p:sp>
    </p:spTree>
    <p:extLst>
      <p:ext uri="{BB962C8B-B14F-4D97-AF65-F5344CB8AC3E}">
        <p14:creationId xmlns:p14="http://schemas.microsoft.com/office/powerpoint/2010/main" val="117621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F29CEC-C2E4-9D4E-979E-79ABBEB02188}"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3A5CE-7B41-654A-8D21-84C24DB4B82B}" type="slidenum">
              <a:rPr lang="en-US" smtClean="0"/>
              <a:t>‹#›</a:t>
            </a:fld>
            <a:endParaRPr lang="en-US"/>
          </a:p>
        </p:txBody>
      </p:sp>
    </p:spTree>
    <p:extLst>
      <p:ext uri="{BB962C8B-B14F-4D97-AF65-F5344CB8AC3E}">
        <p14:creationId xmlns:p14="http://schemas.microsoft.com/office/powerpoint/2010/main" val="1019542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F29CEC-C2E4-9D4E-979E-79ABBEB02188}" type="datetimeFigureOut">
              <a:rPr lang="en-US" smtClean="0"/>
              <a:t>9/5/2024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B3A5CE-7B41-654A-8D21-84C24DB4B82B}" type="slidenum">
              <a:rPr lang="en-US" smtClean="0"/>
              <a:t>‹#›</a:t>
            </a:fld>
            <a:endParaRPr lang="en-US"/>
          </a:p>
        </p:txBody>
      </p:sp>
    </p:spTree>
    <p:extLst>
      <p:ext uri="{BB962C8B-B14F-4D97-AF65-F5344CB8AC3E}">
        <p14:creationId xmlns:p14="http://schemas.microsoft.com/office/powerpoint/2010/main" val="672475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F29CEC-C2E4-9D4E-979E-79ABBEB02188}" type="datetimeFigureOut">
              <a:rPr lang="en-US" smtClean="0"/>
              <a:t>9/5/2024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B3A5CE-7B41-654A-8D21-84C24DB4B82B}" type="slidenum">
              <a:rPr lang="en-US" smtClean="0"/>
              <a:t>‹#›</a:t>
            </a:fld>
            <a:endParaRPr lang="en-US"/>
          </a:p>
        </p:txBody>
      </p:sp>
    </p:spTree>
    <p:extLst>
      <p:ext uri="{BB962C8B-B14F-4D97-AF65-F5344CB8AC3E}">
        <p14:creationId xmlns:p14="http://schemas.microsoft.com/office/powerpoint/2010/main" val="88655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29CEC-C2E4-9D4E-979E-79ABBEB02188}" type="datetimeFigureOut">
              <a:rPr lang="en-US" smtClean="0"/>
              <a:t>9/5/2024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B3A5CE-7B41-654A-8D21-84C24DB4B82B}" type="slidenum">
              <a:rPr lang="en-US" smtClean="0"/>
              <a:t>‹#›</a:t>
            </a:fld>
            <a:endParaRPr lang="en-US"/>
          </a:p>
        </p:txBody>
      </p:sp>
    </p:spTree>
    <p:extLst>
      <p:ext uri="{BB962C8B-B14F-4D97-AF65-F5344CB8AC3E}">
        <p14:creationId xmlns:p14="http://schemas.microsoft.com/office/powerpoint/2010/main" val="1829728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F29CEC-C2E4-9D4E-979E-79ABBEB02188}"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3A5CE-7B41-654A-8D21-84C24DB4B82B}" type="slidenum">
              <a:rPr lang="en-US" smtClean="0"/>
              <a:t>‹#›</a:t>
            </a:fld>
            <a:endParaRPr lang="en-US"/>
          </a:p>
        </p:txBody>
      </p:sp>
    </p:spTree>
    <p:extLst>
      <p:ext uri="{BB962C8B-B14F-4D97-AF65-F5344CB8AC3E}">
        <p14:creationId xmlns:p14="http://schemas.microsoft.com/office/powerpoint/2010/main" val="28510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F29CEC-C2E4-9D4E-979E-79ABBEB02188}"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3A5CE-7B41-654A-8D21-84C24DB4B82B}" type="slidenum">
              <a:rPr lang="en-US" smtClean="0"/>
              <a:t>‹#›</a:t>
            </a:fld>
            <a:endParaRPr lang="en-US"/>
          </a:p>
        </p:txBody>
      </p:sp>
    </p:spTree>
    <p:extLst>
      <p:ext uri="{BB962C8B-B14F-4D97-AF65-F5344CB8AC3E}">
        <p14:creationId xmlns:p14="http://schemas.microsoft.com/office/powerpoint/2010/main" val="77649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29CEC-C2E4-9D4E-979E-79ABBEB02188}" type="datetimeFigureOut">
              <a:rPr lang="en-US" smtClean="0"/>
              <a:t>9/5/2024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3A5CE-7B41-654A-8D21-84C24DB4B82B}" type="slidenum">
              <a:rPr lang="en-US" smtClean="0"/>
              <a:t>‹#›</a:t>
            </a:fld>
            <a:endParaRPr lang="en-US"/>
          </a:p>
        </p:txBody>
      </p:sp>
    </p:spTree>
    <p:extLst>
      <p:ext uri="{BB962C8B-B14F-4D97-AF65-F5344CB8AC3E}">
        <p14:creationId xmlns:p14="http://schemas.microsoft.com/office/powerpoint/2010/main" val="2122074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umich.edu/~driv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mailto:pagreen@umich.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6600" y="415636"/>
            <a:ext cx="10228056" cy="1446550"/>
          </a:xfrm>
          <a:prstGeom prst="rect">
            <a:avLst/>
          </a:prstGeom>
          <a:noFill/>
        </p:spPr>
        <p:txBody>
          <a:bodyPr wrap="none" rtlCol="0">
            <a:spAutoFit/>
          </a:bodyPr>
          <a:lstStyle/>
          <a:p>
            <a:pPr algn="ctr"/>
            <a:r>
              <a:rPr lang="en-US" sz="4400" b="1" dirty="0"/>
              <a:t>Human Factors and Automotive Standards:</a:t>
            </a:r>
          </a:p>
          <a:p>
            <a:pPr algn="ctr"/>
            <a:r>
              <a:rPr lang="en-US" sz="4400" b="1" dirty="0"/>
              <a:t>YouTube Series Overview</a:t>
            </a:r>
          </a:p>
        </p:txBody>
      </p:sp>
      <p:sp>
        <p:nvSpPr>
          <p:cNvPr id="5" name="TextBox 4"/>
          <p:cNvSpPr txBox="1"/>
          <p:nvPr/>
        </p:nvSpPr>
        <p:spPr>
          <a:xfrm>
            <a:off x="2900493" y="2823543"/>
            <a:ext cx="5925726" cy="1569660"/>
          </a:xfrm>
          <a:prstGeom prst="rect">
            <a:avLst/>
          </a:prstGeom>
          <a:noFill/>
        </p:spPr>
        <p:txBody>
          <a:bodyPr wrap="none" rtlCol="0">
            <a:spAutoFit/>
          </a:bodyPr>
          <a:lstStyle/>
          <a:p>
            <a:pPr algn="ctr"/>
            <a:r>
              <a:rPr lang="en-US" sz="4800" b="1" dirty="0"/>
              <a:t>Paul </a:t>
            </a:r>
            <a:r>
              <a:rPr lang="en-US" sz="4800" b="1" dirty="0">
                <a:solidFill>
                  <a:srgbClr val="00B050"/>
                </a:solidFill>
              </a:rPr>
              <a:t>Green</a:t>
            </a:r>
          </a:p>
          <a:p>
            <a:pPr algn="ctr"/>
            <a:r>
              <a:rPr lang="en-US" sz="4800" b="1" dirty="0"/>
              <a:t>University of Michigan</a:t>
            </a:r>
          </a:p>
        </p:txBody>
      </p:sp>
      <p:cxnSp>
        <p:nvCxnSpPr>
          <p:cNvPr id="7" name="Straight Connector 6"/>
          <p:cNvCxnSpPr/>
          <p:nvPr/>
        </p:nvCxnSpPr>
        <p:spPr>
          <a:xfrm>
            <a:off x="736083" y="2081708"/>
            <a:ext cx="10604665" cy="0"/>
          </a:xfrm>
          <a:prstGeom prst="line">
            <a:avLst/>
          </a:prstGeom>
          <a:ln w="101600">
            <a:solidFill>
              <a:srgbClr val="00B050"/>
            </a:solidFill>
          </a:ln>
        </p:spPr>
        <p:style>
          <a:lnRef idx="1">
            <a:schemeClr val="accent1"/>
          </a:lnRef>
          <a:fillRef idx="0">
            <a:schemeClr val="accent1"/>
          </a:fillRef>
          <a:effectRef idx="0">
            <a:schemeClr val="accent1"/>
          </a:effectRef>
          <a:fontRef idx="minor">
            <a:schemeClr val="tx1"/>
          </a:fontRef>
        </p:style>
      </p:cxnSp>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03548" y="4516732"/>
            <a:ext cx="3344862"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DAA5C09-9DF6-4A49-A2BB-5993AAD78D45}"/>
              </a:ext>
            </a:extLst>
          </p:cNvPr>
          <p:cNvPicPr>
            <a:picLocks noChangeAspect="1"/>
          </p:cNvPicPr>
          <p:nvPr/>
        </p:nvPicPr>
        <p:blipFill>
          <a:blip r:embed="rId3"/>
          <a:stretch>
            <a:fillRect/>
          </a:stretch>
        </p:blipFill>
        <p:spPr>
          <a:xfrm>
            <a:off x="736083" y="5288691"/>
            <a:ext cx="2998572" cy="1037967"/>
          </a:xfrm>
          <a:prstGeom prst="rect">
            <a:avLst/>
          </a:prstGeom>
        </p:spPr>
      </p:pic>
    </p:spTree>
    <p:extLst>
      <p:ext uri="{BB962C8B-B14F-4D97-AF65-F5344CB8AC3E}">
        <p14:creationId xmlns:p14="http://schemas.microsoft.com/office/powerpoint/2010/main" val="50356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728" y="128588"/>
            <a:ext cx="11388759" cy="1569660"/>
          </a:xfrm>
          <a:prstGeom prst="rect">
            <a:avLst/>
          </a:prstGeom>
          <a:noFill/>
        </p:spPr>
        <p:txBody>
          <a:bodyPr wrap="none" rtlCol="0">
            <a:spAutoFit/>
          </a:bodyPr>
          <a:lstStyle/>
          <a:p>
            <a:pPr algn="ctr"/>
            <a:r>
              <a:rPr lang="en-US" sz="3200" b="1" dirty="0"/>
              <a:t>I am a researcher &amp; faculty member at the University of Michigan </a:t>
            </a:r>
          </a:p>
          <a:p>
            <a:pPr algn="ctr"/>
            <a:r>
              <a:rPr lang="en-US" sz="3200" b="1" dirty="0"/>
              <a:t>who has been involved in research, developing standards, </a:t>
            </a:r>
          </a:p>
          <a:p>
            <a:pPr algn="ctr"/>
            <a:r>
              <a:rPr lang="en-US" sz="3200" b="1" dirty="0"/>
              <a:t>and teaching about them for ~40 years.</a:t>
            </a:r>
          </a:p>
        </p:txBody>
      </p:sp>
      <p:cxnSp>
        <p:nvCxnSpPr>
          <p:cNvPr id="5" name="Straight Connector 4"/>
          <p:cNvCxnSpPr/>
          <p:nvPr/>
        </p:nvCxnSpPr>
        <p:spPr>
          <a:xfrm>
            <a:off x="484476" y="1839932"/>
            <a:ext cx="11426475" cy="0"/>
          </a:xfrm>
          <a:prstGeom prst="line">
            <a:avLst/>
          </a:prstGeom>
          <a:ln w="1016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8440" y="2155371"/>
            <a:ext cx="8194551" cy="3539430"/>
          </a:xfrm>
          <a:prstGeom prst="rect">
            <a:avLst/>
          </a:prstGeom>
          <a:noFill/>
        </p:spPr>
        <p:txBody>
          <a:bodyPr wrap="none" rtlCol="0">
            <a:spAutoFit/>
          </a:bodyPr>
          <a:lstStyle/>
          <a:p>
            <a:pPr marL="457200" indent="-457200">
              <a:buFont typeface="Arial" charset="0"/>
              <a:buChar char="•"/>
            </a:pPr>
            <a:r>
              <a:rPr lang="en-US" sz="2800" dirty="0"/>
              <a:t>Leader of Driver Interface Group (research)</a:t>
            </a:r>
          </a:p>
          <a:p>
            <a:pPr marL="457200" indent="-457200">
              <a:buFont typeface="Arial" charset="0"/>
              <a:buChar char="•"/>
            </a:pPr>
            <a:r>
              <a:rPr lang="en-US" sz="2800" dirty="0"/>
              <a:t>teach in Industrial and Operations Engineering (IOE)</a:t>
            </a:r>
            <a:br>
              <a:rPr lang="en-US" sz="2800" dirty="0"/>
            </a:br>
            <a:r>
              <a:rPr lang="en-US" sz="2800" dirty="0"/>
              <a:t>	          Integrative Systems and Design (ISD)</a:t>
            </a:r>
          </a:p>
          <a:p>
            <a:pPr marL="457200" indent="-457200">
              <a:buFont typeface="Arial" charset="0"/>
              <a:buChar char="•"/>
            </a:pPr>
            <a:r>
              <a:rPr lang="en-US" sz="2800" dirty="0"/>
              <a:t>involved w/ standards development organizations</a:t>
            </a:r>
          </a:p>
          <a:p>
            <a:pPr marL="457200" indent="-457200">
              <a:buFont typeface="Arial" charset="0"/>
              <a:buChar char="•"/>
            </a:pPr>
            <a:r>
              <a:rPr lang="en-US" sz="2800" dirty="0"/>
              <a:t>written/edited standards</a:t>
            </a:r>
          </a:p>
          <a:p>
            <a:r>
              <a:rPr lang="en-US" sz="2800" dirty="0"/>
              <a:t>	SAE</a:t>
            </a:r>
          </a:p>
          <a:p>
            <a:r>
              <a:rPr lang="en-US" sz="2800" dirty="0"/>
              <a:t>	ANSI</a:t>
            </a:r>
          </a:p>
          <a:p>
            <a:r>
              <a:rPr lang="en-US" sz="2800" dirty="0"/>
              <a:t>	ISO</a:t>
            </a:r>
          </a:p>
        </p:txBody>
      </p:sp>
      <p:pic>
        <p:nvPicPr>
          <p:cNvPr id="2" name="Picture 1"/>
          <p:cNvPicPr>
            <a:picLocks noChangeAspect="1"/>
          </p:cNvPicPr>
          <p:nvPr/>
        </p:nvPicPr>
        <p:blipFill>
          <a:blip r:embed="rId2"/>
          <a:stretch>
            <a:fillRect/>
          </a:stretch>
        </p:blipFill>
        <p:spPr>
          <a:xfrm>
            <a:off x="8688615" y="2150257"/>
            <a:ext cx="3175000" cy="3175000"/>
          </a:xfrm>
          <a:prstGeom prst="rect">
            <a:avLst/>
          </a:prstGeom>
        </p:spPr>
      </p:pic>
      <p:sp>
        <p:nvSpPr>
          <p:cNvPr id="3" name="TextBox 2"/>
          <p:cNvSpPr txBox="1"/>
          <p:nvPr/>
        </p:nvSpPr>
        <p:spPr>
          <a:xfrm>
            <a:off x="8648700" y="5410200"/>
            <a:ext cx="3309176" cy="523220"/>
          </a:xfrm>
          <a:prstGeom prst="rect">
            <a:avLst/>
          </a:prstGeom>
          <a:noFill/>
        </p:spPr>
        <p:txBody>
          <a:bodyPr wrap="none" rtlCol="0">
            <a:spAutoFit/>
          </a:bodyPr>
          <a:lstStyle/>
          <a:p>
            <a:r>
              <a:rPr lang="en-US" sz="2800"/>
              <a:t>PAGreen@umich.edu</a:t>
            </a:r>
            <a:endParaRPr lang="en-US" sz="2800" dirty="0"/>
          </a:p>
        </p:txBody>
      </p:sp>
    </p:spTree>
    <p:extLst>
      <p:ext uri="{BB962C8B-B14F-4D97-AF65-F5344CB8AC3E}">
        <p14:creationId xmlns:p14="http://schemas.microsoft.com/office/powerpoint/2010/main" val="823771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5488" y="93663"/>
            <a:ext cx="10973773" cy="523220"/>
          </a:xfrm>
          <a:prstGeom prst="rect">
            <a:avLst/>
          </a:prstGeom>
          <a:noFill/>
        </p:spPr>
        <p:txBody>
          <a:bodyPr wrap="none" rtlCol="0">
            <a:spAutoFit/>
          </a:bodyPr>
          <a:lstStyle/>
          <a:p>
            <a:r>
              <a:rPr lang="en-US" sz="2800" b="1" dirty="0"/>
              <a:t>There are 5 videos (and associated PowerPoint slide decks) in this series.</a:t>
            </a:r>
          </a:p>
        </p:txBody>
      </p:sp>
      <p:cxnSp>
        <p:nvCxnSpPr>
          <p:cNvPr id="6" name="Straight Connector 5"/>
          <p:cNvCxnSpPr/>
          <p:nvPr/>
        </p:nvCxnSpPr>
        <p:spPr>
          <a:xfrm>
            <a:off x="780596" y="647721"/>
            <a:ext cx="10604665" cy="0"/>
          </a:xfrm>
          <a:prstGeom prst="line">
            <a:avLst/>
          </a:prstGeom>
          <a:ln w="1016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89012" y="793749"/>
            <a:ext cx="10114372" cy="3884140"/>
          </a:xfrm>
          <a:prstGeom prst="rect">
            <a:avLst/>
          </a:prstGeom>
          <a:noFill/>
        </p:spPr>
        <p:txBody>
          <a:bodyPr wrap="none" rtlCol="0">
            <a:spAutoFit/>
          </a:bodyPr>
          <a:lstStyle/>
          <a:p>
            <a:pPr marL="457200" indent="-457200">
              <a:lnSpc>
                <a:spcPct val="110000"/>
              </a:lnSpc>
              <a:buFont typeface="+mj-lt"/>
              <a:buAutoNum type="arabicPeriod"/>
            </a:pPr>
            <a:r>
              <a:rPr lang="en-US" sz="2800" dirty="0"/>
              <a:t>Introduction (this) video</a:t>
            </a:r>
          </a:p>
          <a:p>
            <a:pPr marL="457200" indent="-457200">
              <a:lnSpc>
                <a:spcPct val="110000"/>
              </a:lnSpc>
              <a:buFont typeface="+mj-lt"/>
              <a:buAutoNum type="arabicPeriod"/>
            </a:pPr>
            <a:r>
              <a:rPr lang="en-US" sz="2800" dirty="0"/>
              <a:t>Human factors standards – HF short course</a:t>
            </a:r>
          </a:p>
          <a:p>
            <a:pPr marL="457200">
              <a:lnSpc>
                <a:spcPct val="110000"/>
              </a:lnSpc>
            </a:pPr>
            <a:r>
              <a:rPr lang="en-US" sz="2800" dirty="0"/>
              <a:t>Part 1 </a:t>
            </a:r>
            <a:r>
              <a:rPr lang="mr-IN" sz="2800" dirty="0"/>
              <a:t>–</a:t>
            </a:r>
            <a:r>
              <a:rPr lang="en-US" sz="2800" dirty="0"/>
              <a:t> Introduction to standards and ISO</a:t>
            </a:r>
          </a:p>
          <a:p>
            <a:pPr marL="457200">
              <a:lnSpc>
                <a:spcPct val="110000"/>
              </a:lnSpc>
            </a:pPr>
            <a:r>
              <a:rPr lang="en-US" sz="2800" dirty="0"/>
              <a:t>Part 2 – How to find them</a:t>
            </a:r>
          </a:p>
          <a:p>
            <a:pPr marL="457200">
              <a:lnSpc>
                <a:spcPct val="110000"/>
              </a:lnSpc>
            </a:pPr>
            <a:r>
              <a:rPr lang="en-US" sz="2800" dirty="0"/>
              <a:t>Part 3 </a:t>
            </a:r>
            <a:r>
              <a:rPr lang="mr-IN" sz="2800" dirty="0"/>
              <a:t>–</a:t>
            </a:r>
            <a:r>
              <a:rPr lang="en-US" sz="2800" dirty="0"/>
              <a:t> Core human factors standards</a:t>
            </a:r>
          </a:p>
          <a:p>
            <a:pPr marL="514350" indent="-514350">
              <a:lnSpc>
                <a:spcPct val="110000"/>
              </a:lnSpc>
              <a:buFont typeface="+mj-lt"/>
              <a:buAutoNum type="arabicPeriod" startAt="3"/>
            </a:pPr>
            <a:r>
              <a:rPr lang="en-US" sz="2800" dirty="0"/>
              <a:t>Automotive human factors standards – IOE 437 (Automotive HF)</a:t>
            </a:r>
          </a:p>
          <a:p>
            <a:pPr marL="514350" indent="-514350">
              <a:lnSpc>
                <a:spcPct val="110000"/>
              </a:lnSpc>
              <a:buFont typeface="+mj-lt"/>
              <a:buAutoNum type="arabicPeriod" startAt="3"/>
            </a:pPr>
            <a:r>
              <a:rPr lang="en-US" sz="2800" dirty="0"/>
              <a:t>Human-computer interaction standards – IOE 436 (HCI)</a:t>
            </a:r>
          </a:p>
          <a:p>
            <a:pPr marL="514350" indent="-514350">
              <a:lnSpc>
                <a:spcPct val="110000"/>
              </a:lnSpc>
              <a:buFont typeface="+mj-lt"/>
              <a:buAutoNum type="arabicPeriod" startAt="3"/>
            </a:pPr>
            <a:r>
              <a:rPr lang="en-US" sz="2800" dirty="0"/>
              <a:t>Core SAE vehicle standards – supplement to 437, other purposes</a:t>
            </a:r>
          </a:p>
        </p:txBody>
      </p:sp>
      <p:sp>
        <p:nvSpPr>
          <p:cNvPr id="8" name="TextBox 7"/>
          <p:cNvSpPr txBox="1"/>
          <p:nvPr/>
        </p:nvSpPr>
        <p:spPr>
          <a:xfrm>
            <a:off x="1522413" y="5355094"/>
            <a:ext cx="8413842" cy="1384995"/>
          </a:xfrm>
          <a:prstGeom prst="rect">
            <a:avLst/>
          </a:prstGeom>
          <a:noFill/>
        </p:spPr>
        <p:txBody>
          <a:bodyPr wrap="none" rtlCol="0">
            <a:spAutoFit/>
          </a:bodyPr>
          <a:lstStyle/>
          <a:p>
            <a:pPr marL="457200" indent="-457200">
              <a:buFont typeface="Arial" charset="0"/>
              <a:buChar char="•"/>
            </a:pPr>
            <a:r>
              <a:rPr lang="en-US" sz="2800" dirty="0">
                <a:hlinkClick r:id="rId2"/>
              </a:rPr>
              <a:t>www.umich.edu/~driving</a:t>
            </a:r>
            <a:endParaRPr lang="en-US" sz="2800" dirty="0"/>
          </a:p>
          <a:p>
            <a:pPr marL="457200" indent="-457200">
              <a:buFont typeface="Arial" charset="0"/>
              <a:buChar char="•"/>
            </a:pPr>
            <a:r>
              <a:rPr lang="en-US" sz="2800" dirty="0"/>
              <a:t>National Institute of Standards and Technology (NIST)</a:t>
            </a:r>
          </a:p>
          <a:p>
            <a:r>
              <a:rPr lang="en-US" sz="2800" dirty="0"/>
              <a:t>      Standards Coordination Office (URL </a:t>
            </a:r>
            <a:r>
              <a:rPr lang="en-US" sz="2800" dirty="0" err="1"/>
              <a:t>tbd</a:t>
            </a:r>
            <a:r>
              <a:rPr lang="en-US" sz="2800" dirty="0"/>
              <a:t>)</a:t>
            </a:r>
          </a:p>
        </p:txBody>
      </p:sp>
      <p:sp>
        <p:nvSpPr>
          <p:cNvPr id="9" name="TextBox 8"/>
          <p:cNvSpPr txBox="1"/>
          <p:nvPr/>
        </p:nvSpPr>
        <p:spPr>
          <a:xfrm>
            <a:off x="1536700" y="4816476"/>
            <a:ext cx="3224857" cy="523220"/>
          </a:xfrm>
          <a:prstGeom prst="rect">
            <a:avLst/>
          </a:prstGeom>
          <a:noFill/>
        </p:spPr>
        <p:txBody>
          <a:bodyPr wrap="none" rtlCol="0">
            <a:spAutoFit/>
          </a:bodyPr>
          <a:lstStyle/>
          <a:p>
            <a:r>
              <a:rPr lang="en-US" sz="2800" dirty="0"/>
              <a:t>PowerPoint slides at:</a:t>
            </a:r>
          </a:p>
        </p:txBody>
      </p:sp>
    </p:spTree>
    <p:extLst>
      <p:ext uri="{BB962C8B-B14F-4D97-AF65-F5344CB8AC3E}">
        <p14:creationId xmlns:p14="http://schemas.microsoft.com/office/powerpoint/2010/main" val="120039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ppt_x"/>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512" y="332508"/>
            <a:ext cx="11403058" cy="615553"/>
          </a:xfrm>
          <a:prstGeom prst="rect">
            <a:avLst/>
          </a:prstGeom>
          <a:noFill/>
        </p:spPr>
        <p:txBody>
          <a:bodyPr wrap="none" rtlCol="0">
            <a:spAutoFit/>
          </a:bodyPr>
          <a:lstStyle/>
          <a:p>
            <a:r>
              <a:rPr lang="en-US" sz="3400" b="1" dirty="0"/>
              <a:t>A good first reference is the </a:t>
            </a:r>
            <a:r>
              <a:rPr lang="en-US" sz="3400" b="1" dirty="0" err="1"/>
              <a:t>Breitenberg</a:t>
            </a:r>
            <a:r>
              <a:rPr lang="en-US" sz="3400" b="1" dirty="0"/>
              <a:t> NIST technical report.</a:t>
            </a:r>
          </a:p>
        </p:txBody>
      </p:sp>
      <p:cxnSp>
        <p:nvCxnSpPr>
          <p:cNvPr id="5" name="Straight Connector 4"/>
          <p:cNvCxnSpPr/>
          <p:nvPr/>
        </p:nvCxnSpPr>
        <p:spPr>
          <a:xfrm>
            <a:off x="514391" y="1095355"/>
            <a:ext cx="11118809" cy="0"/>
          </a:xfrm>
          <a:prstGeom prst="line">
            <a:avLst/>
          </a:prstGeom>
          <a:ln w="1016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71896" y="1579418"/>
            <a:ext cx="10177154" cy="4001095"/>
          </a:xfrm>
          <a:prstGeom prst="rect">
            <a:avLst/>
          </a:prstGeom>
          <a:noFill/>
        </p:spPr>
        <p:txBody>
          <a:bodyPr wrap="square" rtlCol="0">
            <a:spAutoFit/>
          </a:bodyPr>
          <a:lstStyle/>
          <a:p>
            <a:pPr>
              <a:lnSpc>
                <a:spcPct val="110000"/>
              </a:lnSpc>
            </a:pPr>
            <a:r>
              <a:rPr lang="en-US" sz="3000" dirty="0" err="1"/>
              <a:t>Breitenberg</a:t>
            </a:r>
            <a:r>
              <a:rPr lang="en-US" sz="3000" dirty="0"/>
              <a:t>, M.A. (2009).  </a:t>
            </a:r>
            <a:r>
              <a:rPr lang="en-US" sz="3000" b="1" i="1" dirty="0"/>
              <a:t>The ABC’s of Standards Activities </a:t>
            </a:r>
            <a:r>
              <a:rPr lang="en-US" sz="3000" dirty="0"/>
              <a:t>(technical report NISTIR 7614),  </a:t>
            </a:r>
            <a:br>
              <a:rPr lang="en-US" sz="3000" dirty="0"/>
            </a:br>
            <a:r>
              <a:rPr lang="en-US" sz="3000" dirty="0"/>
              <a:t>Gaithersburg, MD: U. S. Department of Commerce, </a:t>
            </a:r>
          </a:p>
          <a:p>
            <a:pPr>
              <a:lnSpc>
                <a:spcPct val="110000"/>
              </a:lnSpc>
            </a:pPr>
            <a:r>
              <a:rPr lang="en-US" sz="3000" dirty="0"/>
              <a:t>National Institute of Standards and Technology.</a:t>
            </a:r>
          </a:p>
          <a:p>
            <a:r>
              <a:rPr lang="en-US" sz="3000" dirty="0"/>
              <a:t> </a:t>
            </a:r>
          </a:p>
          <a:p>
            <a:r>
              <a:rPr lang="en-US" sz="3000" dirty="0"/>
              <a:t>Also search for</a:t>
            </a:r>
          </a:p>
          <a:p>
            <a:r>
              <a:rPr lang="en-US" sz="3200" dirty="0"/>
              <a:t>“training offered by standards developing organizations”</a:t>
            </a:r>
          </a:p>
          <a:p>
            <a:endParaRPr lang="en-US" sz="3000" dirty="0"/>
          </a:p>
        </p:txBody>
      </p:sp>
    </p:spTree>
    <p:extLst>
      <p:ext uri="{BB962C8B-B14F-4D97-AF65-F5344CB8AC3E}">
        <p14:creationId xmlns:p14="http://schemas.microsoft.com/office/powerpoint/2010/main" val="1224453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34454" y="0"/>
            <a:ext cx="7510582" cy="1015663"/>
          </a:xfrm>
          <a:prstGeom prst="rect">
            <a:avLst/>
          </a:prstGeom>
          <a:noFill/>
        </p:spPr>
        <p:txBody>
          <a:bodyPr wrap="none" rtlCol="0">
            <a:spAutoFit/>
          </a:bodyPr>
          <a:lstStyle/>
          <a:p>
            <a:r>
              <a:rPr lang="en-US" sz="3000" b="1" dirty="0"/>
              <a:t>Several standards development organizations </a:t>
            </a:r>
          </a:p>
          <a:p>
            <a:pPr algn="ctr"/>
            <a:r>
              <a:rPr lang="en-US" sz="3000" b="1" dirty="0"/>
              <a:t>have produced introductions to standards.</a:t>
            </a:r>
          </a:p>
        </p:txBody>
      </p:sp>
      <p:cxnSp>
        <p:nvCxnSpPr>
          <p:cNvPr id="6" name="Straight Connector 5"/>
          <p:cNvCxnSpPr/>
          <p:nvPr/>
        </p:nvCxnSpPr>
        <p:spPr>
          <a:xfrm>
            <a:off x="440226" y="1028363"/>
            <a:ext cx="11315865" cy="0"/>
          </a:xfrm>
          <a:prstGeom prst="line">
            <a:avLst/>
          </a:prstGeom>
          <a:ln w="10160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1236900173"/>
              </p:ext>
            </p:extLst>
          </p:nvPr>
        </p:nvGraphicFramePr>
        <p:xfrm>
          <a:off x="440226" y="5986899"/>
          <a:ext cx="11315865" cy="665474"/>
        </p:xfrm>
        <a:graphic>
          <a:graphicData uri="http://schemas.openxmlformats.org/drawingml/2006/table">
            <a:tbl>
              <a:tblPr firstRow="1" bandRow="1">
                <a:tableStyleId>{5940675A-B579-460E-94D1-54222C63F5DA}</a:tableStyleId>
              </a:tblPr>
              <a:tblGrid>
                <a:gridCol w="992044">
                  <a:extLst>
                    <a:ext uri="{9D8B030D-6E8A-4147-A177-3AD203B41FA5}">
                      <a16:colId xmlns:a16="http://schemas.microsoft.com/office/drawing/2014/main" val="20000"/>
                    </a:ext>
                  </a:extLst>
                </a:gridCol>
                <a:gridCol w="10323821">
                  <a:extLst>
                    <a:ext uri="{9D8B030D-6E8A-4147-A177-3AD203B41FA5}">
                      <a16:colId xmlns:a16="http://schemas.microsoft.com/office/drawing/2014/main" val="20001"/>
                    </a:ext>
                  </a:extLst>
                </a:gridCol>
              </a:tblGrid>
              <a:tr h="6654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a:t>SAE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a:t>search for “standards in </a:t>
                      </a:r>
                      <a:r>
                        <a:rPr lang="en-US" sz="2600"/>
                        <a:t>the classroom</a:t>
                      </a:r>
                      <a:r>
                        <a:rPr lang="en-US" sz="2600" dirty="0"/>
                        <a:t>”</a:t>
                      </a:r>
                    </a:p>
                  </a:txBody>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62901417"/>
              </p:ext>
            </p:extLst>
          </p:nvPr>
        </p:nvGraphicFramePr>
        <p:xfrm>
          <a:off x="440230" y="1353939"/>
          <a:ext cx="11315865" cy="2072640"/>
        </p:xfrm>
        <a:graphic>
          <a:graphicData uri="http://schemas.openxmlformats.org/drawingml/2006/table">
            <a:tbl>
              <a:tblPr firstRow="1" bandRow="1">
                <a:tableStyleId>{5940675A-B579-460E-94D1-54222C63F5DA}</a:tableStyleId>
              </a:tblPr>
              <a:tblGrid>
                <a:gridCol w="992044">
                  <a:extLst>
                    <a:ext uri="{9D8B030D-6E8A-4147-A177-3AD203B41FA5}">
                      <a16:colId xmlns:a16="http://schemas.microsoft.com/office/drawing/2014/main" val="20000"/>
                    </a:ext>
                  </a:extLst>
                </a:gridCol>
                <a:gridCol w="10323821">
                  <a:extLst>
                    <a:ext uri="{9D8B030D-6E8A-4147-A177-3AD203B41FA5}">
                      <a16:colId xmlns:a16="http://schemas.microsoft.com/office/drawing/2014/main" val="20001"/>
                    </a:ext>
                  </a:extLst>
                </a:gridCol>
              </a:tblGrid>
              <a:tr h="18271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a:t>ANSI </a:t>
                      </a:r>
                    </a:p>
                  </a:txBody>
                  <a:tcPr/>
                </a:tc>
                <a:tc>
                  <a:txBody>
                    <a:bodyPr/>
                    <a:lstStyle/>
                    <a:p>
                      <a:r>
                        <a:rPr lang="en-US" sz="2600" dirty="0"/>
                        <a:t>search for “education and training” </a:t>
                      </a:r>
                      <a:r>
                        <a:rPr lang="en-US" sz="2600" i="1" dirty="0"/>
                        <a:t>(show page)</a:t>
                      </a:r>
                    </a:p>
                    <a:p>
                      <a:r>
                        <a:rPr lang="en-US" sz="2600" dirty="0" err="1"/>
                        <a:t>StandardsLearn.org</a:t>
                      </a:r>
                      <a:r>
                        <a:rPr lang="en-US" sz="2600" dirty="0"/>
                        <a:t> </a:t>
                      </a:r>
                      <a:r>
                        <a:rPr lang="en-US" sz="2600" i="1" dirty="0"/>
                        <a:t>(show page)</a:t>
                      </a:r>
                    </a:p>
                    <a:p>
                      <a:r>
                        <a:rPr lang="en-US" sz="2600" dirty="0"/>
                        <a:t>Standards Education Database (178 entries)</a:t>
                      </a:r>
                    </a:p>
                    <a:p>
                      <a:r>
                        <a:rPr lang="en-US" sz="2600" dirty="0"/>
                        <a:t>“onboarding” tutorial being developed by ANSI Committee on Education</a:t>
                      </a:r>
                    </a:p>
                    <a:p>
                      <a:r>
                        <a:rPr lang="en-US" sz="2600" dirty="0"/>
                        <a:t>University Outreach Program</a:t>
                      </a:r>
                    </a:p>
                  </a:txBody>
                  <a:tcPr/>
                </a:tc>
                <a:extLst>
                  <a:ext uri="{0D108BD9-81ED-4DB2-BD59-A6C34878D82A}">
                    <a16:rowId xmlns:a16="http://schemas.microsoft.com/office/drawing/2014/main" val="10000"/>
                  </a:ext>
                </a:extLst>
              </a:tr>
            </a:tbl>
          </a:graphicData>
        </a:graphic>
      </p:graphicFrame>
      <p:sp>
        <p:nvSpPr>
          <p:cNvPr id="4" name="TextBox 3"/>
          <p:cNvSpPr txBox="1"/>
          <p:nvPr/>
        </p:nvSpPr>
        <p:spPr>
          <a:xfrm>
            <a:off x="1765300" y="3683000"/>
            <a:ext cx="184731" cy="369332"/>
          </a:xfrm>
          <a:prstGeom prst="rect">
            <a:avLst/>
          </a:prstGeom>
          <a:noFill/>
        </p:spPr>
        <p:txBody>
          <a:bodyPr wrap="none" rtlCol="0">
            <a:spAutoFit/>
          </a:body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669902075"/>
              </p:ext>
            </p:extLst>
          </p:nvPr>
        </p:nvGraphicFramePr>
        <p:xfrm>
          <a:off x="440228" y="3426579"/>
          <a:ext cx="11315865" cy="1280160"/>
        </p:xfrm>
        <a:graphic>
          <a:graphicData uri="http://schemas.openxmlformats.org/drawingml/2006/table">
            <a:tbl>
              <a:tblPr firstRow="1" bandRow="1">
                <a:tableStyleId>{5940675A-B579-460E-94D1-54222C63F5DA}</a:tableStyleId>
              </a:tblPr>
              <a:tblGrid>
                <a:gridCol w="992044">
                  <a:extLst>
                    <a:ext uri="{9D8B030D-6E8A-4147-A177-3AD203B41FA5}">
                      <a16:colId xmlns:a16="http://schemas.microsoft.com/office/drawing/2014/main" val="20000"/>
                    </a:ext>
                  </a:extLst>
                </a:gridCol>
                <a:gridCol w="10323821">
                  <a:extLst>
                    <a:ext uri="{9D8B030D-6E8A-4147-A177-3AD203B41FA5}">
                      <a16:colId xmlns:a16="http://schemas.microsoft.com/office/drawing/2014/main" val="20001"/>
                    </a:ext>
                  </a:extLst>
                </a:gridCol>
              </a:tblGrid>
              <a:tr h="11311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a:t>ASTM</a:t>
                      </a:r>
                    </a:p>
                    <a:p>
                      <a:endParaRPr lang="en-US" sz="2600" dirty="0"/>
                    </a:p>
                  </a:txBody>
                  <a:tcPr/>
                </a:tc>
                <a:tc>
                  <a:txBody>
                    <a:bodyPr/>
                    <a:lstStyle/>
                    <a:p>
                      <a:r>
                        <a:rPr lang="en-US" sz="2600" dirty="0"/>
                        <a:t>search for “standards </a:t>
                      </a:r>
                      <a:r>
                        <a:rPr lang="en-US" sz="2600"/>
                        <a:t>on campus,”</a:t>
                      </a:r>
                      <a:r>
                        <a:rPr lang="en-US" sz="2600" i="1"/>
                        <a:t> </a:t>
                      </a:r>
                      <a:r>
                        <a:rPr lang="en-US" sz="2600" i="1" dirty="0"/>
                        <a:t>“professor’s toolkit”</a:t>
                      </a:r>
                    </a:p>
                    <a:p>
                      <a:r>
                        <a:rPr lang="en-US" sz="2600" dirty="0"/>
                        <a:t>     webinar on standards development process</a:t>
                      </a:r>
                    </a:p>
                    <a:p>
                      <a:r>
                        <a:rPr lang="en-US" sz="2600" dirty="0"/>
                        <a:t>     provides free standards for students</a:t>
                      </a:r>
                    </a:p>
                  </a:txBody>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32684580"/>
              </p:ext>
            </p:extLst>
          </p:nvPr>
        </p:nvGraphicFramePr>
        <p:xfrm>
          <a:off x="440226" y="4706739"/>
          <a:ext cx="11315865" cy="1280160"/>
        </p:xfrm>
        <a:graphic>
          <a:graphicData uri="http://schemas.openxmlformats.org/drawingml/2006/table">
            <a:tbl>
              <a:tblPr firstRow="1" bandRow="1">
                <a:tableStyleId>{5940675A-B579-460E-94D1-54222C63F5DA}</a:tableStyleId>
              </a:tblPr>
              <a:tblGrid>
                <a:gridCol w="992044">
                  <a:extLst>
                    <a:ext uri="{9D8B030D-6E8A-4147-A177-3AD203B41FA5}">
                      <a16:colId xmlns:a16="http://schemas.microsoft.com/office/drawing/2014/main" val="20000"/>
                    </a:ext>
                  </a:extLst>
                </a:gridCol>
                <a:gridCol w="10323821">
                  <a:extLst>
                    <a:ext uri="{9D8B030D-6E8A-4147-A177-3AD203B41FA5}">
                      <a16:colId xmlns:a16="http://schemas.microsoft.com/office/drawing/2014/main" val="20001"/>
                    </a:ext>
                  </a:extLst>
                </a:gridCol>
              </a:tblGrid>
              <a:tr h="11311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a:t>IEEE</a:t>
                      </a:r>
                    </a:p>
                  </a:txBody>
                  <a:tcPr/>
                </a:tc>
                <a:tc>
                  <a:txBody>
                    <a:bodyPr/>
                    <a:lstStyle/>
                    <a:p>
                      <a:r>
                        <a:rPr lang="en-US" sz="2600" dirty="0"/>
                        <a:t>search for “standards education” </a:t>
                      </a:r>
                      <a:r>
                        <a:rPr lang="en-US" sz="2600" i="1" dirty="0"/>
                        <a:t>(show page)</a:t>
                      </a:r>
                    </a:p>
                    <a:p>
                      <a:r>
                        <a:rPr lang="en-US" sz="2600" dirty="0"/>
                        <a:t>IEEE standards Association (IEEE – SA) = </a:t>
                      </a:r>
                      <a:r>
                        <a:rPr lang="en-US" sz="2600" dirty="0" err="1"/>
                        <a:t>standards.IEEE.org</a:t>
                      </a:r>
                      <a:endParaRPr lang="en-US" sz="2600" dirty="0"/>
                    </a:p>
                    <a:p>
                      <a:r>
                        <a:rPr lang="en-US" sz="2600" dirty="0"/>
                        <a:t>      courses -&gt; IEEE Standards University</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253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64872" y="151082"/>
            <a:ext cx="7774051" cy="1138773"/>
          </a:xfrm>
          <a:prstGeom prst="rect">
            <a:avLst/>
          </a:prstGeom>
          <a:noFill/>
        </p:spPr>
        <p:txBody>
          <a:bodyPr wrap="none" rtlCol="0">
            <a:spAutoFit/>
          </a:bodyPr>
          <a:lstStyle/>
          <a:p>
            <a:pPr algn="ctr"/>
            <a:r>
              <a:rPr lang="en-US" sz="3400" b="1" dirty="0"/>
              <a:t>To find standards of interest, </a:t>
            </a:r>
          </a:p>
          <a:p>
            <a:pPr algn="ctr"/>
            <a:r>
              <a:rPr lang="en-US" sz="3400" b="1" dirty="0"/>
              <a:t>use standards search engines, not Google.</a:t>
            </a:r>
          </a:p>
        </p:txBody>
      </p:sp>
      <p:cxnSp>
        <p:nvCxnSpPr>
          <p:cNvPr id="5" name="Straight Connector 4"/>
          <p:cNvCxnSpPr/>
          <p:nvPr/>
        </p:nvCxnSpPr>
        <p:spPr>
          <a:xfrm>
            <a:off x="756762" y="1430977"/>
            <a:ext cx="10604665" cy="0"/>
          </a:xfrm>
          <a:prstGeom prst="line">
            <a:avLst/>
          </a:prstGeom>
          <a:ln w="1016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22464" y="2660073"/>
            <a:ext cx="10784875" cy="1754326"/>
          </a:xfrm>
          <a:prstGeom prst="rect">
            <a:avLst/>
          </a:prstGeom>
          <a:noFill/>
        </p:spPr>
        <p:txBody>
          <a:bodyPr wrap="none" rtlCol="0">
            <a:spAutoFit/>
          </a:bodyPr>
          <a:lstStyle/>
          <a:p>
            <a:pPr marL="457200" indent="-457200">
              <a:buFont typeface="Arial" charset="0"/>
              <a:buChar char="•"/>
            </a:pPr>
            <a:r>
              <a:rPr lang="en-US" sz="2800" dirty="0"/>
              <a:t>Document Center Inc. (http://</a:t>
            </a:r>
            <a:r>
              <a:rPr lang="en-US" sz="2800" dirty="0" err="1"/>
              <a:t>www.document-center.com</a:t>
            </a:r>
            <a:r>
              <a:rPr lang="en-US" sz="2800" dirty="0"/>
              <a:t>/</a:t>
            </a:r>
            <a:r>
              <a:rPr lang="en-US" sz="2800" dirty="0" err="1"/>
              <a:t>home.cfm</a:t>
            </a:r>
            <a:r>
              <a:rPr lang="en-US" sz="2800" dirty="0"/>
              <a:t>)</a:t>
            </a:r>
          </a:p>
          <a:p>
            <a:pPr marL="171450" indent="-171450">
              <a:buFont typeface="Arial" charset="0"/>
              <a:buChar char="•"/>
            </a:pPr>
            <a:endParaRPr lang="en-US" sz="1200" dirty="0"/>
          </a:p>
          <a:p>
            <a:pPr marL="457200" indent="-457200">
              <a:buFont typeface="Arial" charset="0"/>
              <a:buChar char="•"/>
            </a:pPr>
            <a:r>
              <a:rPr lang="en-US" sz="2800" dirty="0"/>
              <a:t>IHS (http://</a:t>
            </a:r>
            <a:r>
              <a:rPr lang="en-US" sz="2800" dirty="0" err="1"/>
              <a:t>www.global.ihs.com</a:t>
            </a:r>
            <a:r>
              <a:rPr lang="en-US" sz="2800" dirty="0"/>
              <a:t>/)</a:t>
            </a:r>
          </a:p>
          <a:p>
            <a:pPr marL="171450" indent="-171450">
              <a:buFont typeface="Arial" charset="0"/>
              <a:buChar char="•"/>
            </a:pPr>
            <a:endParaRPr lang="en-US" sz="1200" dirty="0"/>
          </a:p>
          <a:p>
            <a:pPr marL="457200" indent="-457200">
              <a:buFont typeface="Arial" charset="0"/>
              <a:buChar char="•"/>
            </a:pPr>
            <a:r>
              <a:rPr lang="en-US" sz="2800" dirty="0" err="1"/>
              <a:t>TechStreet</a:t>
            </a:r>
            <a:r>
              <a:rPr lang="en-US" sz="2800" dirty="0"/>
              <a:t> (http://</a:t>
            </a:r>
            <a:r>
              <a:rPr lang="en-US" sz="2800" dirty="0" err="1"/>
              <a:t>www.techstreet.com</a:t>
            </a:r>
            <a:r>
              <a:rPr lang="en-US" sz="2800" dirty="0"/>
              <a:t>/)</a:t>
            </a:r>
          </a:p>
        </p:txBody>
      </p:sp>
      <p:sp>
        <p:nvSpPr>
          <p:cNvPr id="7" name="TextBox 6"/>
          <p:cNvSpPr txBox="1"/>
          <p:nvPr/>
        </p:nvSpPr>
        <p:spPr>
          <a:xfrm>
            <a:off x="602012" y="2028206"/>
            <a:ext cx="9493496" cy="523220"/>
          </a:xfrm>
          <a:prstGeom prst="rect">
            <a:avLst/>
          </a:prstGeom>
          <a:noFill/>
        </p:spPr>
        <p:txBody>
          <a:bodyPr wrap="none" rtlCol="0">
            <a:spAutoFit/>
          </a:bodyPr>
          <a:lstStyle/>
          <a:p>
            <a:r>
              <a:rPr lang="en-US" sz="2800" b="1" dirty="0"/>
              <a:t>https://</a:t>
            </a:r>
            <a:r>
              <a:rPr lang="en-US" sz="2800" b="1" dirty="0" err="1"/>
              <a:t>www.nist.gov</a:t>
            </a:r>
            <a:r>
              <a:rPr lang="en-US" sz="2800" b="1" dirty="0"/>
              <a:t>/</a:t>
            </a:r>
            <a:r>
              <a:rPr lang="en-US" sz="2800" b="1" dirty="0" err="1"/>
              <a:t>standardsgov</a:t>
            </a:r>
            <a:r>
              <a:rPr lang="en-US" sz="2800" b="1" dirty="0"/>
              <a:t>/learn-how-find-standards</a:t>
            </a:r>
          </a:p>
        </p:txBody>
      </p:sp>
      <p:sp>
        <p:nvSpPr>
          <p:cNvPr id="8" name="TextBox 7"/>
          <p:cNvSpPr txBox="1"/>
          <p:nvPr/>
        </p:nvSpPr>
        <p:spPr>
          <a:xfrm>
            <a:off x="660235" y="5058889"/>
            <a:ext cx="8608832" cy="954107"/>
          </a:xfrm>
          <a:prstGeom prst="rect">
            <a:avLst/>
          </a:prstGeom>
          <a:noFill/>
        </p:spPr>
        <p:txBody>
          <a:bodyPr wrap="none" rtlCol="0">
            <a:spAutoFit/>
          </a:bodyPr>
          <a:lstStyle/>
          <a:p>
            <a:r>
              <a:rPr lang="en-US" sz="2800" dirty="0"/>
              <a:t>http://</a:t>
            </a:r>
            <a:r>
              <a:rPr lang="en-US" sz="2800" dirty="0" err="1"/>
              <a:t>www.nist.gov</a:t>
            </a:r>
            <a:r>
              <a:rPr lang="en-US" sz="2800" dirty="0"/>
              <a:t>/</a:t>
            </a:r>
            <a:r>
              <a:rPr lang="en-US" sz="2800" dirty="0" err="1"/>
              <a:t>standardsgov</a:t>
            </a:r>
            <a:r>
              <a:rPr lang="en-US" sz="2800" dirty="0"/>
              <a:t>/</a:t>
            </a:r>
            <a:br>
              <a:rPr lang="en-US" sz="2800" dirty="0"/>
            </a:br>
            <a:r>
              <a:rPr lang="en-US" sz="2800" dirty="0"/>
              <a:t> standards-organizations-offer-free-access-their-standards</a:t>
            </a:r>
          </a:p>
        </p:txBody>
      </p:sp>
    </p:spTree>
    <p:extLst>
      <p:ext uri="{BB962C8B-B14F-4D97-AF65-F5344CB8AC3E}">
        <p14:creationId xmlns:p14="http://schemas.microsoft.com/office/powerpoint/2010/main" val="569581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60150" y="3699493"/>
            <a:ext cx="4699000" cy="4699000"/>
          </a:xfrm>
          <a:prstGeom prst="rect">
            <a:avLst/>
          </a:prstGeom>
        </p:spPr>
      </p:pic>
      <p:sp>
        <p:nvSpPr>
          <p:cNvPr id="16385" name="Rectangle 3"/>
          <p:cNvSpPr>
            <a:spLocks noChangeArrowheads="1"/>
          </p:cNvSpPr>
          <p:nvPr/>
        </p:nvSpPr>
        <p:spPr bwMode="auto">
          <a:xfrm>
            <a:off x="0" y="322593"/>
            <a:ext cx="11874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3000" b="1" dirty="0">
                <a:latin typeface="Helvetica" charset="0"/>
              </a:rPr>
              <a:t>Thank you NIST for supporting development </a:t>
            </a:r>
            <a:r>
              <a:rPr lang="en-US" altLang="en-US" sz="3000" b="1">
                <a:latin typeface="Helvetica" charset="0"/>
              </a:rPr>
              <a:t>of these materials.</a:t>
            </a:r>
            <a:endParaRPr lang="en-US" altLang="en-US" sz="3000" dirty="0">
              <a:latin typeface="Helvetica" charset="0"/>
            </a:endParaRPr>
          </a:p>
        </p:txBody>
      </p:sp>
      <p:sp>
        <p:nvSpPr>
          <p:cNvPr id="16386" name="TextBox 4"/>
          <p:cNvSpPr txBox="1">
            <a:spLocks noChangeArrowheads="1"/>
          </p:cNvSpPr>
          <p:nvPr/>
        </p:nvSpPr>
        <p:spPr bwMode="auto">
          <a:xfrm>
            <a:off x="148766" y="1355169"/>
            <a:ext cx="1204323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None/>
            </a:pPr>
            <a:r>
              <a:rPr lang="en-US" altLang="en-US" sz="2800" i="1" dirty="0">
                <a:latin typeface="Helvetica" charset="0"/>
              </a:rPr>
              <a:t>“This video was prepared by the University of Michigan under award 70NANB16H267 from the National Institute of Standards and Technology, U.S. Department of Commerce.  The statements, findings, conclusions, and recommendations are those of the author and do not necessarily reflect the views of the National Institute of Standards and Technology or the U.S. Department of Commerce.”</a:t>
            </a:r>
            <a:endParaRPr lang="en-US" altLang="en-US" sz="2800" dirty="0">
              <a:latin typeface="Helvetica" charset="0"/>
            </a:endParaRPr>
          </a:p>
        </p:txBody>
      </p:sp>
      <p:cxnSp>
        <p:nvCxnSpPr>
          <p:cNvPr id="7" name="Straight Connector 6"/>
          <p:cNvCxnSpPr/>
          <p:nvPr/>
        </p:nvCxnSpPr>
        <p:spPr>
          <a:xfrm>
            <a:off x="256208" y="1003423"/>
            <a:ext cx="11338582"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7493330" y="4283081"/>
            <a:ext cx="4101460" cy="1694494"/>
          </a:xfrm>
          <a:prstGeom prst="rect">
            <a:avLst/>
          </a:prstGeom>
        </p:spPr>
      </p:pic>
    </p:spTree>
    <p:extLst>
      <p:ext uri="{BB962C8B-B14F-4D97-AF65-F5344CB8AC3E}">
        <p14:creationId xmlns:p14="http://schemas.microsoft.com/office/powerpoint/2010/main" val="1298721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875724" y="389752"/>
            <a:ext cx="106640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800" b="1" dirty="0">
                <a:latin typeface="Helvetica" charset="0"/>
              </a:rPr>
              <a:t>Thank you NEXUS from Michigan Engineering </a:t>
            </a:r>
          </a:p>
          <a:p>
            <a:pPr algn="ctr" eaLnBrk="1" hangingPunct="1">
              <a:spcBef>
                <a:spcPct val="0"/>
              </a:spcBef>
              <a:buFontTx/>
              <a:buNone/>
            </a:pPr>
            <a:r>
              <a:rPr lang="en-US" altLang="en-US" sz="2800" b="1" dirty="0">
                <a:latin typeface="Helvetica" charset="0"/>
              </a:rPr>
              <a:t>for supporting development of these videos.</a:t>
            </a:r>
            <a:endParaRPr lang="en-US" altLang="en-US" sz="2800" dirty="0">
              <a:latin typeface="Helvetica" charset="0"/>
            </a:endParaRPr>
          </a:p>
        </p:txBody>
      </p:sp>
      <p:cxnSp>
        <p:nvCxnSpPr>
          <p:cNvPr id="8" name="Straight Connector 7"/>
          <p:cNvCxnSpPr>
            <a:cxnSpLocks/>
          </p:cNvCxnSpPr>
          <p:nvPr/>
        </p:nvCxnSpPr>
        <p:spPr>
          <a:xfrm>
            <a:off x="501333" y="1708236"/>
            <a:ext cx="11076948"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66306" y="6673932"/>
            <a:ext cx="184731" cy="369332"/>
          </a:xfrm>
          <a:prstGeom prst="rect">
            <a:avLst/>
          </a:prstGeom>
          <a:noFill/>
        </p:spPr>
        <p:txBody>
          <a:bodyPr wrap="none" rtlCol="0">
            <a:spAutoFit/>
          </a:bodyPr>
          <a:lstStyle/>
          <a:p>
            <a:endParaRPr lang="en-US" dirty="0"/>
          </a:p>
        </p:txBody>
      </p:sp>
      <p:sp>
        <p:nvSpPr>
          <p:cNvPr id="13" name="TextBox 5"/>
          <p:cNvSpPr txBox="1">
            <a:spLocks noChangeArrowheads="1"/>
          </p:cNvSpPr>
          <p:nvPr/>
        </p:nvSpPr>
        <p:spPr bwMode="auto">
          <a:xfrm>
            <a:off x="860896" y="2502471"/>
            <a:ext cx="1012969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dirty="0">
                <a:latin typeface="Helvetica" charset="0"/>
              </a:rPr>
              <a:t>Production of this recording was supported by the University of Michigan:</a:t>
            </a:r>
          </a:p>
          <a:p>
            <a:pPr eaLnBrk="1" hangingPunct="1">
              <a:spcBef>
                <a:spcPct val="0"/>
              </a:spcBef>
              <a:buFontTx/>
              <a:buNone/>
            </a:pPr>
            <a:endParaRPr lang="en-US" altLang="en-US" sz="2400" dirty="0">
              <a:latin typeface="Helvetica" charset="0"/>
            </a:endParaRPr>
          </a:p>
          <a:p>
            <a:pPr eaLnBrk="1" hangingPunct="1">
              <a:spcBef>
                <a:spcPct val="0"/>
              </a:spcBef>
              <a:buFontTx/>
              <a:buNone/>
            </a:pPr>
            <a:r>
              <a:rPr lang="en-US" altLang="en-US" sz="2400" dirty="0">
                <a:latin typeface="Helvetica" charset="0"/>
              </a:rPr>
              <a:t>In support of the</a:t>
            </a:r>
          </a:p>
          <a:p>
            <a:pPr eaLnBrk="1" hangingPunct="1">
              <a:spcBef>
                <a:spcPct val="0"/>
              </a:spcBef>
              <a:buFontTx/>
              <a:buNone/>
            </a:pPr>
            <a:r>
              <a:rPr lang="en-US" altLang="en-US" sz="2400" b="1" dirty="0">
                <a:latin typeface="Helvetica" charset="0"/>
              </a:rPr>
              <a:t>     Human Factors Engineering Short Course</a:t>
            </a:r>
          </a:p>
          <a:p>
            <a:pPr eaLnBrk="1" hangingPunct="1">
              <a:spcBef>
                <a:spcPct val="0"/>
              </a:spcBef>
              <a:buFontTx/>
              <a:buNone/>
            </a:pPr>
            <a:r>
              <a:rPr lang="en-US" altLang="en-US" sz="2400" dirty="0">
                <a:latin typeface="Helvetica" charset="0"/>
              </a:rPr>
              <a:t>     (last week of July/first week of August each year)</a:t>
            </a:r>
          </a:p>
          <a:p>
            <a:pPr eaLnBrk="1" hangingPunct="1">
              <a:spcBef>
                <a:spcPct val="0"/>
              </a:spcBef>
              <a:buFontTx/>
              <a:buNone/>
            </a:pPr>
            <a:endParaRPr lang="en-US" altLang="en-US" sz="2400" dirty="0">
              <a:latin typeface="Helvetica" charset="0"/>
            </a:endParaRPr>
          </a:p>
          <a:p>
            <a:pPr eaLnBrk="1" hangingPunct="1">
              <a:spcBef>
                <a:spcPct val="0"/>
              </a:spcBef>
              <a:buFontTx/>
              <a:buNone/>
            </a:pPr>
            <a:endParaRPr lang="en-US" altLang="en-US" sz="2400" dirty="0">
              <a:latin typeface="Helvetica" charset="0"/>
            </a:endParaRPr>
          </a:p>
          <a:p>
            <a:pPr eaLnBrk="1" hangingPunct="1">
              <a:spcBef>
                <a:spcPct val="0"/>
              </a:spcBef>
              <a:buFontTx/>
              <a:buNone/>
            </a:pPr>
            <a:r>
              <a:rPr lang="en-US" altLang="en-US" sz="2400" i="1" dirty="0">
                <a:latin typeface="Helvetica" charset="0"/>
              </a:rPr>
              <a:t>For more information, Google </a:t>
            </a:r>
          </a:p>
          <a:p>
            <a:pPr eaLnBrk="1" hangingPunct="1">
              <a:spcBef>
                <a:spcPct val="0"/>
              </a:spcBef>
              <a:buFontTx/>
              <a:buNone/>
            </a:pPr>
            <a:r>
              <a:rPr lang="en-US" altLang="en-US" sz="2400" i="1" dirty="0">
                <a:latin typeface="Helvetica" charset="0"/>
              </a:rPr>
              <a:t>“U. of Michigan Human Factors Engineering Short Course”</a:t>
            </a:r>
          </a:p>
          <a:p>
            <a:pPr eaLnBrk="1" hangingPunct="1">
              <a:spcBef>
                <a:spcPct val="0"/>
              </a:spcBef>
              <a:buFontTx/>
              <a:buNone/>
            </a:pPr>
            <a:r>
              <a:rPr lang="en-US" altLang="en-US" sz="2400" i="1" dirty="0">
                <a:latin typeface="Helvetica" charset="0"/>
              </a:rPr>
              <a:t>”Center for Ergonomics”</a:t>
            </a:r>
          </a:p>
        </p:txBody>
      </p:sp>
      <p:pic>
        <p:nvPicPr>
          <p:cNvPr id="7" name="Picture 6">
            <a:extLst>
              <a:ext uri="{FF2B5EF4-FFF2-40B4-BE49-F238E27FC236}">
                <a16:creationId xmlns:a16="http://schemas.microsoft.com/office/drawing/2014/main" id="{1CDF9590-D1F1-814C-91A2-1DFB0765EE1D}"/>
              </a:ext>
            </a:extLst>
          </p:cNvPr>
          <p:cNvPicPr>
            <a:picLocks noChangeAspect="1"/>
          </p:cNvPicPr>
          <p:nvPr/>
        </p:nvPicPr>
        <p:blipFill>
          <a:blip r:embed="rId2"/>
          <a:stretch>
            <a:fillRect/>
          </a:stretch>
        </p:blipFill>
        <p:spPr>
          <a:xfrm>
            <a:off x="8854436" y="379559"/>
            <a:ext cx="2723845" cy="942869"/>
          </a:xfrm>
          <a:prstGeom prst="rect">
            <a:avLst/>
          </a:prstGeom>
        </p:spPr>
      </p:pic>
    </p:spTree>
    <p:extLst>
      <p:ext uri="{BB962C8B-B14F-4D97-AF65-F5344CB8AC3E}">
        <p14:creationId xmlns:p14="http://schemas.microsoft.com/office/powerpoint/2010/main" val="1669548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Box 3"/>
          <p:cNvSpPr txBox="1">
            <a:spLocks noChangeArrowheads="1"/>
          </p:cNvSpPr>
          <p:nvPr/>
        </p:nvSpPr>
        <p:spPr bwMode="auto">
          <a:xfrm>
            <a:off x="1901825" y="430213"/>
            <a:ext cx="5990871"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dirty="0">
                <a:latin typeface="Helvetica" charset="0"/>
              </a:rPr>
              <a:t>Those with questions should contact:</a:t>
            </a:r>
          </a:p>
          <a:p>
            <a:pPr eaLnBrk="1" hangingPunct="1">
              <a:spcBef>
                <a:spcPct val="0"/>
              </a:spcBef>
              <a:buFontTx/>
              <a:buNone/>
            </a:pPr>
            <a:endParaRPr lang="en-US" altLang="en-US" sz="2400" dirty="0">
              <a:latin typeface="Helvetica" charset="0"/>
            </a:endParaRPr>
          </a:p>
          <a:p>
            <a:pPr eaLnBrk="1" hangingPunct="1">
              <a:spcBef>
                <a:spcPct val="0"/>
              </a:spcBef>
              <a:buFontTx/>
              <a:buNone/>
            </a:pPr>
            <a:r>
              <a:rPr lang="en-US" altLang="en-US" sz="2400" b="1" dirty="0">
                <a:latin typeface="Helvetica" charset="0"/>
              </a:rPr>
              <a:t>Paul Green</a:t>
            </a:r>
          </a:p>
          <a:p>
            <a:pPr eaLnBrk="1" hangingPunct="1">
              <a:spcBef>
                <a:spcPct val="0"/>
              </a:spcBef>
              <a:buFontTx/>
              <a:buNone/>
            </a:pPr>
            <a:endParaRPr lang="en-US" altLang="en-US" sz="2400" b="1" dirty="0">
              <a:latin typeface="Helvetica" charset="0"/>
            </a:endParaRPr>
          </a:p>
          <a:p>
            <a:pPr eaLnBrk="1" hangingPunct="1">
              <a:spcBef>
                <a:spcPct val="0"/>
              </a:spcBef>
              <a:buFontTx/>
              <a:buNone/>
            </a:pPr>
            <a:r>
              <a:rPr lang="en-US" altLang="en-US" sz="2400" dirty="0">
                <a:latin typeface="Helvetica" charset="0"/>
              </a:rPr>
              <a:t>University of Michigan</a:t>
            </a:r>
          </a:p>
          <a:p>
            <a:pPr eaLnBrk="1" hangingPunct="1">
              <a:spcBef>
                <a:spcPct val="0"/>
              </a:spcBef>
              <a:buFontTx/>
              <a:buNone/>
            </a:pPr>
            <a:r>
              <a:rPr lang="en-US" altLang="en-US" sz="2400" dirty="0">
                <a:latin typeface="Helvetica" charset="0"/>
              </a:rPr>
              <a:t>Transportation Research Institute (UMTRI)</a:t>
            </a:r>
          </a:p>
          <a:p>
            <a:pPr eaLnBrk="1" hangingPunct="1">
              <a:spcBef>
                <a:spcPct val="0"/>
              </a:spcBef>
              <a:buFontTx/>
              <a:buNone/>
            </a:pPr>
            <a:r>
              <a:rPr lang="en-US" altLang="en-US" sz="2400" dirty="0">
                <a:latin typeface="Helvetica" charset="0"/>
              </a:rPr>
              <a:t>Driver Interface Group</a:t>
            </a:r>
          </a:p>
          <a:p>
            <a:pPr eaLnBrk="1" hangingPunct="1">
              <a:spcBef>
                <a:spcPct val="0"/>
              </a:spcBef>
              <a:buFontTx/>
              <a:buNone/>
            </a:pPr>
            <a:r>
              <a:rPr lang="en-US" altLang="en-US" sz="2400" dirty="0">
                <a:latin typeface="Helvetica" charset="0"/>
              </a:rPr>
              <a:t>2901 Baxter Road</a:t>
            </a:r>
          </a:p>
          <a:p>
            <a:pPr eaLnBrk="1" hangingPunct="1">
              <a:spcBef>
                <a:spcPct val="0"/>
              </a:spcBef>
              <a:buFontTx/>
              <a:buNone/>
            </a:pPr>
            <a:r>
              <a:rPr lang="en-US" altLang="en-US" sz="2400" dirty="0">
                <a:latin typeface="Helvetica" charset="0"/>
              </a:rPr>
              <a:t>Ann Arbor, Michigan 48109-2150 USA</a:t>
            </a:r>
          </a:p>
          <a:p>
            <a:pPr eaLnBrk="1" hangingPunct="1">
              <a:spcBef>
                <a:spcPct val="0"/>
              </a:spcBef>
              <a:buFontTx/>
              <a:buNone/>
            </a:pPr>
            <a:r>
              <a:rPr lang="en-US" altLang="en-US" sz="2400" dirty="0">
                <a:latin typeface="Helvetica" charset="0"/>
              </a:rPr>
              <a:t>Office: +1 734 763 3795</a:t>
            </a:r>
          </a:p>
          <a:p>
            <a:pPr eaLnBrk="1" hangingPunct="1">
              <a:spcBef>
                <a:spcPct val="0"/>
              </a:spcBef>
              <a:buFontTx/>
              <a:buNone/>
            </a:pPr>
            <a:endParaRPr lang="en-US" altLang="en-US" sz="2400" dirty="0">
              <a:latin typeface="Helvetica" charset="0"/>
            </a:endParaRPr>
          </a:p>
          <a:p>
            <a:pPr eaLnBrk="1" hangingPunct="1">
              <a:spcBef>
                <a:spcPct val="0"/>
              </a:spcBef>
              <a:buFontTx/>
              <a:buNone/>
            </a:pPr>
            <a:r>
              <a:rPr lang="en-US" altLang="en-US" sz="2400" b="1" dirty="0">
                <a:latin typeface="Helvetica" charset="0"/>
                <a:hlinkClick r:id="rId2"/>
              </a:rPr>
              <a:t>PAGreen@umich.edu</a:t>
            </a:r>
            <a:endParaRPr lang="en-US" altLang="en-US" sz="2400" b="1" dirty="0">
              <a:latin typeface="Helvetica" charset="0"/>
            </a:endParaRPr>
          </a:p>
          <a:p>
            <a:pPr eaLnBrk="1" hangingPunct="1">
              <a:spcBef>
                <a:spcPct val="0"/>
              </a:spcBef>
              <a:buFontTx/>
              <a:buNone/>
            </a:pPr>
            <a:endParaRPr lang="en-US" altLang="en-US" sz="2400" b="1" dirty="0">
              <a:latin typeface="Helvetica" charset="0"/>
            </a:endParaRPr>
          </a:p>
          <a:p>
            <a:pPr eaLnBrk="1" hangingPunct="1">
              <a:spcBef>
                <a:spcPct val="0"/>
              </a:spcBef>
              <a:buFontTx/>
              <a:buNone/>
            </a:pPr>
            <a:r>
              <a:rPr lang="en-US" altLang="en-US" sz="2400" b="1" dirty="0" err="1">
                <a:latin typeface="Helvetica" charset="0"/>
              </a:rPr>
              <a:t>www.umich.edu</a:t>
            </a:r>
            <a:r>
              <a:rPr lang="en-US" altLang="en-US" sz="2400" b="1" dirty="0">
                <a:latin typeface="Helvetica" charset="0"/>
              </a:rPr>
              <a:t>/~driving</a:t>
            </a:r>
          </a:p>
        </p:txBody>
      </p:sp>
      <p:pic>
        <p:nvPicPr>
          <p:cNvPr id="4" name="Picture 3"/>
          <p:cNvPicPr>
            <a:picLocks noChangeAspect="1"/>
          </p:cNvPicPr>
          <p:nvPr/>
        </p:nvPicPr>
        <p:blipFill>
          <a:blip r:embed="rId3"/>
          <a:stretch>
            <a:fillRect/>
          </a:stretch>
        </p:blipFill>
        <p:spPr>
          <a:xfrm>
            <a:off x="8294915" y="499257"/>
            <a:ext cx="3175000" cy="3175000"/>
          </a:xfrm>
          <a:prstGeom prst="rect">
            <a:avLst/>
          </a:prstGeom>
        </p:spPr>
      </p:pic>
    </p:spTree>
    <p:extLst>
      <p:ext uri="{BB962C8B-B14F-4D97-AF65-F5344CB8AC3E}">
        <p14:creationId xmlns:p14="http://schemas.microsoft.com/office/powerpoint/2010/main" val="1957362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1015</TotalTime>
  <Words>652</Words>
  <Application>Microsoft Office PowerPoint</Application>
  <PresentationFormat>Widescreen</PresentationFormat>
  <Paragraphs>89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Green</dc:creator>
  <cp:lastModifiedBy>Steven Kemp</cp:lastModifiedBy>
  <cp:revision>44</cp:revision>
  <dcterms:created xsi:type="dcterms:W3CDTF">2017-12-18T15:54:46Z</dcterms:created>
  <dcterms:modified xsi:type="dcterms:W3CDTF">2024-09-05T20:18:44Z</dcterms:modified>
</cp:coreProperties>
</file>